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Horizon" charset="1" panose="02000500000000000000"/>
      <p:regular r:id="rId25"/>
    </p:embeddedFont>
    <p:embeddedFont>
      <p:font typeface="Agrandir Wide Medium" charset="1" panose="00000605000000000000"/>
      <p:regular r:id="rId26"/>
    </p:embeddedFont>
    <p:embeddedFont>
      <p:font typeface="Codec Pro ExtraBold" charset="1" panose="00000700000000000000"/>
      <p:regular r:id="rId27"/>
    </p:embeddedFont>
    <p:embeddedFont>
      <p:font typeface="Open Sans Bold" charset="1" panose="020B0806030504020204"/>
      <p:regular r:id="rId28"/>
    </p:embeddedFont>
    <p:embeddedFont>
      <p:font typeface="Open Sans" charset="1" panose="020B0606030504020204"/>
      <p:regular r:id="rId29"/>
    </p:embeddedFont>
    <p:embeddedFont>
      <p:font typeface="Agrandir Bold" charset="1" panose="00000800000000000000"/>
      <p:regular r:id="rId30"/>
    </p:embeddedFont>
    <p:embeddedFont>
      <p:font typeface="Agrandir Ultra-Bold" charset="1" panose="00000A00000000000000"/>
      <p:regular r:id="rId31"/>
    </p:embeddedFont>
    <p:embeddedFont>
      <p:font typeface="Agrandir" charset="1" panose="000005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E-5Vk2QyM.mp4>
</file>

<file path=ppt/media/VAEDF0H8guw.mp4>
</file>

<file path=ppt/media/VAEJr3XznIY.mp4>
</file>

<file path=ppt/media/VAEJtsubzUg.mp4>
</file>

<file path=ppt/media/image1.jpeg>
</file>

<file path=ppt/media/image10.sv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jpeg>
</file>

<file path=ppt/media/image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VAEJtsubzUg.mp4" Type="http://schemas.openxmlformats.org/officeDocument/2006/relationships/video"/><Relationship Id="rId4" Target="../media/VAEJtsubzUg.mp4" Type="http://schemas.microsoft.com/office/2007/relationships/media"/></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EDF0H8guw.mp4" Type="http://schemas.openxmlformats.org/officeDocument/2006/relationships/video"/><Relationship Id="rId4" Target="../media/VAEDF0H8guw.mp4" Type="http://schemas.microsoft.com/office/2007/relationships/media"/><Relationship Id="rId5" Target="../media/image14.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EDF0H8guw.mp4" Type="http://schemas.openxmlformats.org/officeDocument/2006/relationships/video"/><Relationship Id="rId4" Target="../media/VAEDF0H8guw.mp4" Type="http://schemas.microsoft.com/office/2007/relationships/media"/><Relationship Id="rId5" Target="../media/image15.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VAEJr3XznIY.mp4" Type="http://schemas.openxmlformats.org/officeDocument/2006/relationships/video"/><Relationship Id="rId4" Target="../media/VAEJr3XznIY.mp4" Type="http://schemas.microsoft.com/office/2007/relationships/media"/></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VAEJr3XznIY.mp4" Type="http://schemas.openxmlformats.org/officeDocument/2006/relationships/video"/><Relationship Id="rId4" Target="../media/VAEJr3XznIY.mp4" Type="http://schemas.microsoft.com/office/2007/relationships/media"/></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EDF0H8guw.mp4" Type="http://schemas.openxmlformats.org/officeDocument/2006/relationships/video"/><Relationship Id="rId4" Target="../media/VAEDF0H8guw.mp4" Type="http://schemas.microsoft.com/office/2007/relationships/media"/><Relationship Id="rId5" Target="../media/image1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EDF0H8guw.mp4" Type="http://schemas.openxmlformats.org/officeDocument/2006/relationships/video"/><Relationship Id="rId4" Target="../media/VAEDF0H8guw.mp4" Type="http://schemas.microsoft.com/office/2007/relationships/media"/><Relationship Id="rId5" Target="../media/image1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EDF0H8guw.mp4" Type="http://schemas.openxmlformats.org/officeDocument/2006/relationships/video"/><Relationship Id="rId4" Target="../media/VAEDF0H8guw.mp4" Type="http://schemas.microsoft.com/office/2007/relationships/media"/><Relationship Id="rId5" Target="../media/image1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EDF0H8guw.mp4" Type="http://schemas.openxmlformats.org/officeDocument/2006/relationships/video"/><Relationship Id="rId4" Target="../media/VAEDF0H8guw.mp4" Type="http://schemas.microsoft.com/office/2007/relationships/media"/><Relationship Id="rId5" Target="../media/image20.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EDF0H8guw.mp4" Type="http://schemas.openxmlformats.org/officeDocument/2006/relationships/video"/><Relationship Id="rId4" Target="../media/VAEDF0H8guw.mp4" Type="http://schemas.microsoft.com/office/2007/relationships/media"/><Relationship Id="rId5" Target="../media/image2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VAE-5Vk2QyM.mp4" Type="http://schemas.openxmlformats.org/officeDocument/2006/relationships/video"/><Relationship Id="rId4" Target="../media/VAE-5Vk2QyM.mp4" Type="http://schemas.microsoft.com/office/2007/relationships/media"/></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8.jpe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EDF0H8guw.mp4" Type="http://schemas.openxmlformats.org/officeDocument/2006/relationships/video"/><Relationship Id="rId4" Target="../media/VAEDF0H8guw.mp4" Type="http://schemas.microsoft.com/office/2007/relationships/media"/><Relationship Id="rId5" Target="../media/image1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EDF0H8guw.mp4" Type="http://schemas.openxmlformats.org/officeDocument/2006/relationships/video"/><Relationship Id="rId4" Target="../media/VAEDF0H8guw.mp4" Type="http://schemas.microsoft.com/office/2007/relationships/media"/><Relationship Id="rId5" Target="../media/image13.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0.0000" end="6630.0000"/>
                </p14:media>
              </p:ext>
            </p:extLst>
          </p:nvPr>
        </p:nvPicPr>
        <p:blipFill>
          <a:blip r:embed="rId2"/>
          <a:srcRect l="0" t="0" r="0" b="0"/>
          <a:stretch>
            <a:fillRect/>
          </a:stretch>
        </p:blipFill>
        <p:spPr>
          <a:xfrm flipH="false" flipV="false">
            <a:off x="0" y="0"/>
            <a:ext cx="18288000" cy="10287000"/>
          </a:xfrm>
          <a:prstGeom prst="rect">
            <a:avLst/>
          </a:prstGeom>
        </p:spPr>
      </p:pic>
      <p:grpSp>
        <p:nvGrpSpPr>
          <p:cNvPr name="Group 3" id="3"/>
          <p:cNvGrpSpPr/>
          <p:nvPr/>
        </p:nvGrpSpPr>
        <p:grpSpPr>
          <a:xfrm rot="0">
            <a:off x="841076" y="7326343"/>
            <a:ext cx="8671053" cy="687634"/>
            <a:chOff x="0" y="0"/>
            <a:chExt cx="2772655" cy="219878"/>
          </a:xfrm>
        </p:grpSpPr>
        <p:sp>
          <p:nvSpPr>
            <p:cNvPr name="Freeform 4" id="4"/>
            <p:cNvSpPr/>
            <p:nvPr/>
          </p:nvSpPr>
          <p:spPr>
            <a:xfrm flipH="false" flipV="false" rot="0">
              <a:off x="0" y="0"/>
              <a:ext cx="2772655" cy="219878"/>
            </a:xfrm>
            <a:custGeom>
              <a:avLst/>
              <a:gdLst/>
              <a:ahLst/>
              <a:cxnLst/>
              <a:rect r="r" b="b" t="t" l="l"/>
              <a:pathLst>
                <a:path h="219878" w="2772655">
                  <a:moveTo>
                    <a:pt x="45535" y="0"/>
                  </a:moveTo>
                  <a:lnTo>
                    <a:pt x="2727120" y="0"/>
                  </a:lnTo>
                  <a:cubicBezTo>
                    <a:pt x="2739196" y="0"/>
                    <a:pt x="2750778" y="4797"/>
                    <a:pt x="2759318" y="13337"/>
                  </a:cubicBezTo>
                  <a:cubicBezTo>
                    <a:pt x="2767857" y="21876"/>
                    <a:pt x="2772655" y="33458"/>
                    <a:pt x="2772655" y="45535"/>
                  </a:cubicBezTo>
                  <a:lnTo>
                    <a:pt x="2772655" y="174343"/>
                  </a:lnTo>
                  <a:cubicBezTo>
                    <a:pt x="2772655" y="186419"/>
                    <a:pt x="2767857" y="198001"/>
                    <a:pt x="2759318" y="206541"/>
                  </a:cubicBezTo>
                  <a:cubicBezTo>
                    <a:pt x="2750778" y="215080"/>
                    <a:pt x="2739196" y="219878"/>
                    <a:pt x="2727120" y="219878"/>
                  </a:cubicBezTo>
                  <a:lnTo>
                    <a:pt x="45535" y="219878"/>
                  </a:lnTo>
                  <a:cubicBezTo>
                    <a:pt x="33458" y="219878"/>
                    <a:pt x="21876" y="215080"/>
                    <a:pt x="13337" y="206541"/>
                  </a:cubicBezTo>
                  <a:cubicBezTo>
                    <a:pt x="4797" y="198001"/>
                    <a:pt x="0" y="186419"/>
                    <a:pt x="0" y="174343"/>
                  </a:cubicBezTo>
                  <a:lnTo>
                    <a:pt x="0" y="45535"/>
                  </a:lnTo>
                  <a:cubicBezTo>
                    <a:pt x="0" y="33458"/>
                    <a:pt x="4797" y="21876"/>
                    <a:pt x="13337" y="13337"/>
                  </a:cubicBezTo>
                  <a:cubicBezTo>
                    <a:pt x="21876" y="4797"/>
                    <a:pt x="33458" y="0"/>
                    <a:pt x="45535" y="0"/>
                  </a:cubicBezTo>
                  <a:close/>
                </a:path>
              </a:pathLst>
            </a:custGeom>
            <a:solidFill>
              <a:srgbClr val="004369">
                <a:alpha val="58824"/>
              </a:srgbClr>
            </a:solidFill>
          </p:spPr>
        </p:sp>
        <p:sp>
          <p:nvSpPr>
            <p:cNvPr name="TextBox 5" id="5"/>
            <p:cNvSpPr txBox="true"/>
            <p:nvPr/>
          </p:nvSpPr>
          <p:spPr>
            <a:xfrm>
              <a:off x="0" y="-123825"/>
              <a:ext cx="2772655" cy="343703"/>
            </a:xfrm>
            <a:prstGeom prst="rect">
              <a:avLst/>
            </a:prstGeom>
          </p:spPr>
          <p:txBody>
            <a:bodyPr anchor="ctr" rtlCol="false" tIns="41842" lIns="41842" bIns="41842" rIns="41842"/>
            <a:lstStyle/>
            <a:p>
              <a:pPr algn="ctr">
                <a:lnSpc>
                  <a:spcPts val="3336"/>
                </a:lnSpc>
              </a:pPr>
            </a:p>
          </p:txBody>
        </p:sp>
      </p:grpSp>
      <p:grpSp>
        <p:nvGrpSpPr>
          <p:cNvPr name="Group 6" id="6"/>
          <p:cNvGrpSpPr/>
          <p:nvPr/>
        </p:nvGrpSpPr>
        <p:grpSpPr>
          <a:xfrm rot="0">
            <a:off x="841076" y="8401300"/>
            <a:ext cx="8637132" cy="640009"/>
            <a:chOff x="0" y="0"/>
            <a:chExt cx="2761808" cy="204649"/>
          </a:xfrm>
        </p:grpSpPr>
        <p:sp>
          <p:nvSpPr>
            <p:cNvPr name="Freeform 7" id="7"/>
            <p:cNvSpPr/>
            <p:nvPr/>
          </p:nvSpPr>
          <p:spPr>
            <a:xfrm flipH="false" flipV="false" rot="0">
              <a:off x="0" y="0"/>
              <a:ext cx="2761808" cy="204649"/>
            </a:xfrm>
            <a:custGeom>
              <a:avLst/>
              <a:gdLst/>
              <a:ahLst/>
              <a:cxnLst/>
              <a:rect r="r" b="b" t="t" l="l"/>
              <a:pathLst>
                <a:path h="204649" w="2761808">
                  <a:moveTo>
                    <a:pt x="45714" y="0"/>
                  </a:moveTo>
                  <a:lnTo>
                    <a:pt x="2716094" y="0"/>
                  </a:lnTo>
                  <a:cubicBezTo>
                    <a:pt x="2741342" y="0"/>
                    <a:pt x="2761808" y="20467"/>
                    <a:pt x="2761808" y="45714"/>
                  </a:cubicBezTo>
                  <a:lnTo>
                    <a:pt x="2761808" y="158935"/>
                  </a:lnTo>
                  <a:cubicBezTo>
                    <a:pt x="2761808" y="184182"/>
                    <a:pt x="2741342" y="204649"/>
                    <a:pt x="2716094" y="204649"/>
                  </a:cubicBezTo>
                  <a:lnTo>
                    <a:pt x="45714" y="204649"/>
                  </a:lnTo>
                  <a:cubicBezTo>
                    <a:pt x="20467" y="204649"/>
                    <a:pt x="0" y="184182"/>
                    <a:pt x="0" y="158935"/>
                  </a:cubicBezTo>
                  <a:lnTo>
                    <a:pt x="0" y="45714"/>
                  </a:lnTo>
                  <a:cubicBezTo>
                    <a:pt x="0" y="20467"/>
                    <a:pt x="20467" y="0"/>
                    <a:pt x="45714" y="0"/>
                  </a:cubicBezTo>
                  <a:close/>
                </a:path>
              </a:pathLst>
            </a:custGeom>
            <a:solidFill>
              <a:srgbClr val="004369">
                <a:alpha val="58824"/>
              </a:srgbClr>
            </a:solidFill>
          </p:spPr>
        </p:sp>
        <p:sp>
          <p:nvSpPr>
            <p:cNvPr name="TextBox 8" id="8"/>
            <p:cNvSpPr txBox="true"/>
            <p:nvPr/>
          </p:nvSpPr>
          <p:spPr>
            <a:xfrm>
              <a:off x="0" y="-123825"/>
              <a:ext cx="2761808" cy="328474"/>
            </a:xfrm>
            <a:prstGeom prst="rect">
              <a:avLst/>
            </a:prstGeom>
          </p:spPr>
          <p:txBody>
            <a:bodyPr anchor="ctr" rtlCol="false" tIns="41842" lIns="41842" bIns="41842" rIns="41842"/>
            <a:lstStyle/>
            <a:p>
              <a:pPr algn="ctr">
                <a:lnSpc>
                  <a:spcPts val="3336"/>
                </a:lnSpc>
              </a:pPr>
            </a:p>
          </p:txBody>
        </p:sp>
      </p:grpSp>
      <p:sp>
        <p:nvSpPr>
          <p:cNvPr name="TextBox 9" id="9"/>
          <p:cNvSpPr txBox="true"/>
          <p:nvPr/>
        </p:nvSpPr>
        <p:spPr>
          <a:xfrm rot="0">
            <a:off x="394522" y="952500"/>
            <a:ext cx="8807795" cy="6142658"/>
          </a:xfrm>
          <a:prstGeom prst="rect">
            <a:avLst/>
          </a:prstGeom>
        </p:spPr>
        <p:txBody>
          <a:bodyPr anchor="t" rtlCol="false" tIns="0" lIns="0" bIns="0" rIns="0">
            <a:spAutoFit/>
          </a:bodyPr>
          <a:lstStyle/>
          <a:p>
            <a:pPr algn="ctr">
              <a:lnSpc>
                <a:spcPts val="8019"/>
              </a:lnSpc>
            </a:pPr>
            <a:r>
              <a:rPr lang="en-US" sz="6738">
                <a:solidFill>
                  <a:srgbClr val="FFFFFF"/>
                </a:solidFill>
                <a:latin typeface="Horizon"/>
              </a:rPr>
              <a:t>MONITORING PO RIVER WATER EXTENTS ANALYSIS</a:t>
            </a:r>
          </a:p>
          <a:p>
            <a:pPr algn="ctr">
              <a:lnSpc>
                <a:spcPts val="8019"/>
              </a:lnSpc>
            </a:pPr>
          </a:p>
        </p:txBody>
      </p:sp>
      <p:sp>
        <p:nvSpPr>
          <p:cNvPr name="TextBox 10" id="10"/>
          <p:cNvSpPr txBox="true"/>
          <p:nvPr/>
        </p:nvSpPr>
        <p:spPr>
          <a:xfrm rot="0">
            <a:off x="874997" y="7398733"/>
            <a:ext cx="8603211" cy="504754"/>
          </a:xfrm>
          <a:prstGeom prst="rect">
            <a:avLst/>
          </a:prstGeom>
        </p:spPr>
        <p:txBody>
          <a:bodyPr anchor="t" rtlCol="false" tIns="0" lIns="0" bIns="0" rIns="0">
            <a:spAutoFit/>
          </a:bodyPr>
          <a:lstStyle/>
          <a:p>
            <a:pPr algn="ctr">
              <a:lnSpc>
                <a:spcPts val="3177"/>
              </a:lnSpc>
            </a:pPr>
            <a:r>
              <a:rPr lang="en-US" sz="3084">
                <a:solidFill>
                  <a:srgbClr val="FFFFFF"/>
                </a:solidFill>
                <a:latin typeface="Agrandir Wide Medium"/>
              </a:rPr>
              <a:t>MUHAMMAD ASAD KHAN</a:t>
            </a:r>
          </a:p>
        </p:txBody>
      </p:sp>
      <p:sp>
        <p:nvSpPr>
          <p:cNvPr name="TextBox 11" id="11"/>
          <p:cNvSpPr txBox="true"/>
          <p:nvPr/>
        </p:nvSpPr>
        <p:spPr>
          <a:xfrm rot="0">
            <a:off x="1316259" y="8517505"/>
            <a:ext cx="7720687" cy="504754"/>
          </a:xfrm>
          <a:prstGeom prst="rect">
            <a:avLst/>
          </a:prstGeom>
        </p:spPr>
        <p:txBody>
          <a:bodyPr anchor="t" rtlCol="false" tIns="0" lIns="0" bIns="0" rIns="0">
            <a:spAutoFit/>
          </a:bodyPr>
          <a:lstStyle/>
          <a:p>
            <a:pPr algn="ctr">
              <a:lnSpc>
                <a:spcPts val="3177"/>
              </a:lnSpc>
            </a:pPr>
            <a:r>
              <a:rPr lang="en-US" sz="3084">
                <a:solidFill>
                  <a:srgbClr val="FFFFFF"/>
                </a:solidFill>
                <a:latin typeface="Agrandir Wide Medium"/>
              </a:rPr>
              <a:t>MATRICOLA - 910038</a:t>
            </a:r>
          </a:p>
        </p:txBody>
      </p:sp>
      <p:grpSp>
        <p:nvGrpSpPr>
          <p:cNvPr name="Group 12" id="12"/>
          <p:cNvGrpSpPr/>
          <p:nvPr/>
        </p:nvGrpSpPr>
        <p:grpSpPr>
          <a:xfrm rot="0">
            <a:off x="949837" y="9258300"/>
            <a:ext cx="8562291" cy="640009"/>
            <a:chOff x="0" y="0"/>
            <a:chExt cx="2737877" cy="204649"/>
          </a:xfrm>
        </p:grpSpPr>
        <p:sp>
          <p:nvSpPr>
            <p:cNvPr name="Freeform 13" id="13"/>
            <p:cNvSpPr/>
            <p:nvPr/>
          </p:nvSpPr>
          <p:spPr>
            <a:xfrm flipH="false" flipV="false" rot="0">
              <a:off x="0" y="0"/>
              <a:ext cx="2737877" cy="204649"/>
            </a:xfrm>
            <a:custGeom>
              <a:avLst/>
              <a:gdLst/>
              <a:ahLst/>
              <a:cxnLst/>
              <a:rect r="r" b="b" t="t" l="l"/>
              <a:pathLst>
                <a:path h="204649" w="2737877">
                  <a:moveTo>
                    <a:pt x="46114" y="0"/>
                  </a:moveTo>
                  <a:lnTo>
                    <a:pt x="2691764" y="0"/>
                  </a:lnTo>
                  <a:cubicBezTo>
                    <a:pt x="2703994" y="0"/>
                    <a:pt x="2715723" y="4858"/>
                    <a:pt x="2724371" y="13506"/>
                  </a:cubicBezTo>
                  <a:cubicBezTo>
                    <a:pt x="2733019" y="22154"/>
                    <a:pt x="2737877" y="33883"/>
                    <a:pt x="2737877" y="46114"/>
                  </a:cubicBezTo>
                  <a:lnTo>
                    <a:pt x="2737877" y="158536"/>
                  </a:lnTo>
                  <a:cubicBezTo>
                    <a:pt x="2737877" y="170766"/>
                    <a:pt x="2733019" y="182495"/>
                    <a:pt x="2724371" y="191143"/>
                  </a:cubicBezTo>
                  <a:cubicBezTo>
                    <a:pt x="2715723" y="199791"/>
                    <a:pt x="2703994" y="204649"/>
                    <a:pt x="2691764" y="204649"/>
                  </a:cubicBezTo>
                  <a:lnTo>
                    <a:pt x="46114" y="204649"/>
                  </a:lnTo>
                  <a:cubicBezTo>
                    <a:pt x="33883" y="204649"/>
                    <a:pt x="22154" y="199791"/>
                    <a:pt x="13506" y="191143"/>
                  </a:cubicBezTo>
                  <a:cubicBezTo>
                    <a:pt x="4858" y="182495"/>
                    <a:pt x="0" y="170766"/>
                    <a:pt x="0" y="158536"/>
                  </a:cubicBezTo>
                  <a:lnTo>
                    <a:pt x="0" y="46114"/>
                  </a:lnTo>
                  <a:cubicBezTo>
                    <a:pt x="0" y="33883"/>
                    <a:pt x="4858" y="22154"/>
                    <a:pt x="13506" y="13506"/>
                  </a:cubicBezTo>
                  <a:cubicBezTo>
                    <a:pt x="22154" y="4858"/>
                    <a:pt x="33883" y="0"/>
                    <a:pt x="46114" y="0"/>
                  </a:cubicBezTo>
                  <a:close/>
                </a:path>
              </a:pathLst>
            </a:custGeom>
            <a:solidFill>
              <a:srgbClr val="004369">
                <a:alpha val="58824"/>
              </a:srgbClr>
            </a:solidFill>
          </p:spPr>
        </p:sp>
        <p:sp>
          <p:nvSpPr>
            <p:cNvPr name="TextBox 14" id="14"/>
            <p:cNvSpPr txBox="true"/>
            <p:nvPr/>
          </p:nvSpPr>
          <p:spPr>
            <a:xfrm>
              <a:off x="0" y="-123825"/>
              <a:ext cx="2737877" cy="328474"/>
            </a:xfrm>
            <a:prstGeom prst="rect">
              <a:avLst/>
            </a:prstGeom>
          </p:spPr>
          <p:txBody>
            <a:bodyPr anchor="ctr" rtlCol="false" tIns="41842" lIns="41842" bIns="41842" rIns="41842"/>
            <a:lstStyle/>
            <a:p>
              <a:pPr algn="ctr">
                <a:lnSpc>
                  <a:spcPts val="3336"/>
                </a:lnSpc>
              </a:pPr>
            </a:p>
          </p:txBody>
        </p:sp>
      </p:grpSp>
      <p:sp>
        <p:nvSpPr>
          <p:cNvPr name="TextBox 15" id="15"/>
          <p:cNvSpPr txBox="true"/>
          <p:nvPr/>
        </p:nvSpPr>
        <p:spPr>
          <a:xfrm rot="0">
            <a:off x="1316259" y="9325928"/>
            <a:ext cx="7720687" cy="504754"/>
          </a:xfrm>
          <a:prstGeom prst="rect">
            <a:avLst/>
          </a:prstGeom>
        </p:spPr>
        <p:txBody>
          <a:bodyPr anchor="t" rtlCol="false" tIns="0" lIns="0" bIns="0" rIns="0">
            <a:spAutoFit/>
          </a:bodyPr>
          <a:lstStyle/>
          <a:p>
            <a:pPr algn="ctr">
              <a:lnSpc>
                <a:spcPts val="3177"/>
              </a:lnSpc>
            </a:pPr>
            <a:r>
              <a:rPr lang="en-US" sz="3084" spc="428">
                <a:solidFill>
                  <a:srgbClr val="FFFFFF"/>
                </a:solidFill>
                <a:latin typeface="Agrandir Wide Medium"/>
              </a:rPr>
              <a:t>m.khan80@campus.unimib.it</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000.0000" end="0.0000"/>
                </p14:media>
              </p:ext>
            </p:extLst>
          </p:nvPr>
        </p:nvPicPr>
        <p:blipFill>
          <a:blip r:embed="rId2"/>
          <a:srcRect l="6806" t="0" r="6530" b="13621"/>
          <a:stretch>
            <a:fillRect/>
          </a:stretch>
        </p:blipFill>
        <p:spPr>
          <a:xfrm flipH="false" flipV="false">
            <a:off x="0" y="0"/>
            <a:ext cx="18288000" cy="10287000"/>
          </a:xfrm>
          <a:prstGeom prst="rect">
            <a:avLst/>
          </a:prstGeom>
        </p:spPr>
      </p:pic>
      <p:sp>
        <p:nvSpPr>
          <p:cNvPr name="Freeform 3" id="3"/>
          <p:cNvSpPr/>
          <p:nvPr/>
        </p:nvSpPr>
        <p:spPr>
          <a:xfrm flipH="false" flipV="false" rot="0">
            <a:off x="153468" y="1332725"/>
            <a:ext cx="17883776" cy="8564083"/>
          </a:xfrm>
          <a:custGeom>
            <a:avLst/>
            <a:gdLst/>
            <a:ahLst/>
            <a:cxnLst/>
            <a:rect r="r" b="b" t="t" l="l"/>
            <a:pathLst>
              <a:path h="8564083" w="17883776">
                <a:moveTo>
                  <a:pt x="0" y="0"/>
                </a:moveTo>
                <a:lnTo>
                  <a:pt x="17883776" y="0"/>
                </a:lnTo>
                <a:lnTo>
                  <a:pt x="17883776" y="8564083"/>
                </a:lnTo>
                <a:lnTo>
                  <a:pt x="0" y="8564083"/>
                </a:lnTo>
                <a:lnTo>
                  <a:pt x="0" y="0"/>
                </a:lnTo>
                <a:close/>
              </a:path>
            </a:pathLst>
          </a:custGeom>
          <a:blipFill>
            <a:blip r:embed="rId5"/>
            <a:stretch>
              <a:fillRect l="-396" t="0" r="-396" b="0"/>
            </a:stretch>
          </a:blipFill>
        </p:spPr>
      </p:sp>
      <p:sp>
        <p:nvSpPr>
          <p:cNvPr name="TextBox 4" id="4"/>
          <p:cNvSpPr txBox="true"/>
          <p:nvPr/>
        </p:nvSpPr>
        <p:spPr>
          <a:xfrm rot="0">
            <a:off x="1028700" y="126477"/>
            <a:ext cx="16031626" cy="959870"/>
          </a:xfrm>
          <a:prstGeom prst="rect">
            <a:avLst/>
          </a:prstGeom>
        </p:spPr>
        <p:txBody>
          <a:bodyPr anchor="t" rtlCol="false" tIns="0" lIns="0" bIns="0" rIns="0">
            <a:spAutoFit/>
          </a:bodyPr>
          <a:lstStyle/>
          <a:p>
            <a:pPr algn="ctr" marL="0" indent="0" lvl="0">
              <a:lnSpc>
                <a:spcPts val="6906"/>
              </a:lnSpc>
              <a:spcBef>
                <a:spcPct val="0"/>
              </a:spcBef>
            </a:pPr>
            <a:r>
              <a:rPr lang="en-US" sz="5803">
                <a:solidFill>
                  <a:srgbClr val="FFFFFF"/>
                </a:solidFill>
                <a:latin typeface="Horizon"/>
              </a:rPr>
              <a:t>CODE OUTPUT AND MAP</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000.0000" end="0.0000"/>
                </p14:media>
              </p:ext>
            </p:extLst>
          </p:nvPr>
        </p:nvPicPr>
        <p:blipFill>
          <a:blip r:embed="rId2"/>
          <a:srcRect l="6806" t="0" r="6530" b="13621"/>
          <a:stretch>
            <a:fillRect/>
          </a:stretch>
        </p:blipFill>
        <p:spPr>
          <a:xfrm flipH="false" flipV="false">
            <a:off x="0" y="0"/>
            <a:ext cx="18288000" cy="10287000"/>
          </a:xfrm>
          <a:prstGeom prst="rect">
            <a:avLst/>
          </a:prstGeom>
        </p:spPr>
      </p:pic>
      <p:sp>
        <p:nvSpPr>
          <p:cNvPr name="Freeform 3" id="3"/>
          <p:cNvSpPr/>
          <p:nvPr/>
        </p:nvSpPr>
        <p:spPr>
          <a:xfrm flipH="false" flipV="false" rot="0">
            <a:off x="236455" y="1346926"/>
            <a:ext cx="17745222" cy="8465195"/>
          </a:xfrm>
          <a:custGeom>
            <a:avLst/>
            <a:gdLst/>
            <a:ahLst/>
            <a:cxnLst/>
            <a:rect r="r" b="b" t="t" l="l"/>
            <a:pathLst>
              <a:path h="8465195" w="17745222">
                <a:moveTo>
                  <a:pt x="0" y="0"/>
                </a:moveTo>
                <a:lnTo>
                  <a:pt x="17745222" y="0"/>
                </a:lnTo>
                <a:lnTo>
                  <a:pt x="17745222" y="8465195"/>
                </a:lnTo>
                <a:lnTo>
                  <a:pt x="0" y="8465195"/>
                </a:lnTo>
                <a:lnTo>
                  <a:pt x="0" y="0"/>
                </a:lnTo>
                <a:close/>
              </a:path>
            </a:pathLst>
          </a:custGeom>
          <a:blipFill>
            <a:blip r:embed="rId5"/>
            <a:stretch>
              <a:fillRect l="-671" t="0" r="-671" b="0"/>
            </a:stretch>
          </a:blipFill>
        </p:spPr>
      </p:sp>
      <p:sp>
        <p:nvSpPr>
          <p:cNvPr name="TextBox 4" id="4"/>
          <p:cNvSpPr txBox="true"/>
          <p:nvPr/>
        </p:nvSpPr>
        <p:spPr>
          <a:xfrm rot="0">
            <a:off x="1028700" y="126477"/>
            <a:ext cx="16031626" cy="959870"/>
          </a:xfrm>
          <a:prstGeom prst="rect">
            <a:avLst/>
          </a:prstGeom>
        </p:spPr>
        <p:txBody>
          <a:bodyPr anchor="t" rtlCol="false" tIns="0" lIns="0" bIns="0" rIns="0">
            <a:spAutoFit/>
          </a:bodyPr>
          <a:lstStyle/>
          <a:p>
            <a:pPr algn="ctr" marL="0" indent="0" lvl="0">
              <a:lnSpc>
                <a:spcPts val="6906"/>
              </a:lnSpc>
              <a:spcBef>
                <a:spcPct val="0"/>
              </a:spcBef>
            </a:pPr>
            <a:r>
              <a:rPr lang="en-US" sz="5803">
                <a:solidFill>
                  <a:srgbClr val="FFFFFF"/>
                </a:solidFill>
                <a:latin typeface="Horizon"/>
              </a:rPr>
              <a:t>CODE OUTPUT AND MAP</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0.0000" end="9970.0000"/>
                </p14:media>
              </p:ext>
            </p:extLst>
          </p:nvPr>
        </p:nvPicPr>
        <p:blipFill>
          <a:blip r:embed="rId2"/>
          <a:srcRect l="0" t="0" r="0" b="0"/>
          <a:stretch>
            <a:fillRect/>
          </a:stretch>
        </p:blipFill>
        <p:spPr>
          <a:xfrm flipH="false" flipV="false">
            <a:off x="0" y="0"/>
            <a:ext cx="18288000" cy="10287000"/>
          </a:xfrm>
          <a:prstGeom prst="rect">
            <a:avLst/>
          </a:prstGeom>
        </p:spPr>
      </p:pic>
      <p:grpSp>
        <p:nvGrpSpPr>
          <p:cNvPr name="Group 3" id="3"/>
          <p:cNvGrpSpPr/>
          <p:nvPr/>
        </p:nvGrpSpPr>
        <p:grpSpPr>
          <a:xfrm rot="0">
            <a:off x="1028700" y="1880897"/>
            <a:ext cx="6638365" cy="696263"/>
            <a:chOff x="0" y="0"/>
            <a:chExt cx="1748376" cy="183378"/>
          </a:xfrm>
        </p:grpSpPr>
        <p:sp>
          <p:nvSpPr>
            <p:cNvPr name="Freeform 4" id="4"/>
            <p:cNvSpPr/>
            <p:nvPr/>
          </p:nvSpPr>
          <p:spPr>
            <a:xfrm flipH="false" flipV="false" rot="0">
              <a:off x="0" y="0"/>
              <a:ext cx="1748376" cy="183378"/>
            </a:xfrm>
            <a:custGeom>
              <a:avLst/>
              <a:gdLst/>
              <a:ahLst/>
              <a:cxnLst/>
              <a:rect r="r" b="b" t="t" l="l"/>
              <a:pathLst>
                <a:path h="183378" w="1748376">
                  <a:moveTo>
                    <a:pt x="59478" y="0"/>
                  </a:moveTo>
                  <a:lnTo>
                    <a:pt x="1688898" y="0"/>
                  </a:lnTo>
                  <a:cubicBezTo>
                    <a:pt x="1721747" y="0"/>
                    <a:pt x="1748376" y="26629"/>
                    <a:pt x="1748376" y="59478"/>
                  </a:cubicBezTo>
                  <a:lnTo>
                    <a:pt x="1748376" y="123900"/>
                  </a:lnTo>
                  <a:cubicBezTo>
                    <a:pt x="1748376" y="139674"/>
                    <a:pt x="1742110" y="154803"/>
                    <a:pt x="1730955" y="165957"/>
                  </a:cubicBezTo>
                  <a:cubicBezTo>
                    <a:pt x="1719801" y="177112"/>
                    <a:pt x="1704672" y="183378"/>
                    <a:pt x="1688898" y="183378"/>
                  </a:cubicBezTo>
                  <a:lnTo>
                    <a:pt x="59478" y="183378"/>
                  </a:lnTo>
                  <a:cubicBezTo>
                    <a:pt x="43704" y="183378"/>
                    <a:pt x="28575" y="177112"/>
                    <a:pt x="17421" y="165957"/>
                  </a:cubicBezTo>
                  <a:cubicBezTo>
                    <a:pt x="6266" y="154803"/>
                    <a:pt x="0" y="139674"/>
                    <a:pt x="0" y="123900"/>
                  </a:cubicBezTo>
                  <a:lnTo>
                    <a:pt x="0" y="59478"/>
                  </a:lnTo>
                  <a:cubicBezTo>
                    <a:pt x="0" y="43704"/>
                    <a:pt x="6266" y="28575"/>
                    <a:pt x="17421" y="17421"/>
                  </a:cubicBezTo>
                  <a:cubicBezTo>
                    <a:pt x="28575" y="6266"/>
                    <a:pt x="43704" y="0"/>
                    <a:pt x="59478" y="0"/>
                  </a:cubicBezTo>
                  <a:close/>
                </a:path>
              </a:pathLst>
            </a:custGeom>
            <a:solidFill>
              <a:srgbClr val="004369">
                <a:alpha val="58824"/>
              </a:srgbClr>
            </a:solidFill>
          </p:spPr>
        </p:sp>
        <p:sp>
          <p:nvSpPr>
            <p:cNvPr name="TextBox 5" id="5"/>
            <p:cNvSpPr txBox="true"/>
            <p:nvPr/>
          </p:nvSpPr>
          <p:spPr>
            <a:xfrm>
              <a:off x="0" y="-123825"/>
              <a:ext cx="1748376" cy="307203"/>
            </a:xfrm>
            <a:prstGeom prst="rect">
              <a:avLst/>
            </a:prstGeom>
          </p:spPr>
          <p:txBody>
            <a:bodyPr anchor="ctr" rtlCol="false" tIns="50800" lIns="50800" bIns="50800" rIns="50800"/>
            <a:lstStyle/>
            <a:p>
              <a:pPr algn="ctr">
                <a:lnSpc>
                  <a:spcPts val="3336"/>
                </a:lnSpc>
              </a:pPr>
            </a:p>
          </p:txBody>
        </p:sp>
      </p:grpSp>
      <p:grpSp>
        <p:nvGrpSpPr>
          <p:cNvPr name="Group 6" id="6"/>
          <p:cNvGrpSpPr/>
          <p:nvPr/>
        </p:nvGrpSpPr>
        <p:grpSpPr>
          <a:xfrm rot="0">
            <a:off x="1028700" y="3011246"/>
            <a:ext cx="6638365" cy="610538"/>
            <a:chOff x="0" y="0"/>
            <a:chExt cx="1748376" cy="160800"/>
          </a:xfrm>
        </p:grpSpPr>
        <p:sp>
          <p:nvSpPr>
            <p:cNvPr name="Freeform 7" id="7"/>
            <p:cNvSpPr/>
            <p:nvPr/>
          </p:nvSpPr>
          <p:spPr>
            <a:xfrm flipH="false" flipV="false" rot="0">
              <a:off x="0" y="0"/>
              <a:ext cx="1748376" cy="160800"/>
            </a:xfrm>
            <a:custGeom>
              <a:avLst/>
              <a:gdLst/>
              <a:ahLst/>
              <a:cxnLst/>
              <a:rect r="r" b="b" t="t" l="l"/>
              <a:pathLst>
                <a:path h="160800" w="1748376">
                  <a:moveTo>
                    <a:pt x="59478" y="0"/>
                  </a:moveTo>
                  <a:lnTo>
                    <a:pt x="1688898" y="0"/>
                  </a:lnTo>
                  <a:cubicBezTo>
                    <a:pt x="1721747" y="0"/>
                    <a:pt x="1748376" y="26629"/>
                    <a:pt x="1748376" y="59478"/>
                  </a:cubicBezTo>
                  <a:lnTo>
                    <a:pt x="1748376" y="101322"/>
                  </a:lnTo>
                  <a:cubicBezTo>
                    <a:pt x="1748376" y="117097"/>
                    <a:pt x="1742110" y="132225"/>
                    <a:pt x="1730955" y="143379"/>
                  </a:cubicBezTo>
                  <a:cubicBezTo>
                    <a:pt x="1719801" y="154534"/>
                    <a:pt x="1704672" y="160800"/>
                    <a:pt x="1688898" y="160800"/>
                  </a:cubicBezTo>
                  <a:lnTo>
                    <a:pt x="59478" y="160800"/>
                  </a:lnTo>
                  <a:cubicBezTo>
                    <a:pt x="26629" y="160800"/>
                    <a:pt x="0" y="134171"/>
                    <a:pt x="0" y="101322"/>
                  </a:cubicBezTo>
                  <a:lnTo>
                    <a:pt x="0" y="59478"/>
                  </a:lnTo>
                  <a:cubicBezTo>
                    <a:pt x="0" y="43704"/>
                    <a:pt x="6266" y="28575"/>
                    <a:pt x="17421" y="17421"/>
                  </a:cubicBezTo>
                  <a:cubicBezTo>
                    <a:pt x="28575" y="6266"/>
                    <a:pt x="43704" y="0"/>
                    <a:pt x="59478" y="0"/>
                  </a:cubicBezTo>
                  <a:close/>
                </a:path>
              </a:pathLst>
            </a:custGeom>
            <a:solidFill>
              <a:srgbClr val="004369">
                <a:alpha val="58824"/>
              </a:srgbClr>
            </a:solidFill>
          </p:spPr>
        </p:sp>
        <p:sp>
          <p:nvSpPr>
            <p:cNvPr name="TextBox 8" id="8"/>
            <p:cNvSpPr txBox="true"/>
            <p:nvPr/>
          </p:nvSpPr>
          <p:spPr>
            <a:xfrm>
              <a:off x="0" y="-123825"/>
              <a:ext cx="1748376" cy="284625"/>
            </a:xfrm>
            <a:prstGeom prst="rect">
              <a:avLst/>
            </a:prstGeom>
          </p:spPr>
          <p:txBody>
            <a:bodyPr anchor="ctr" rtlCol="false" tIns="50800" lIns="50800" bIns="50800" rIns="50800"/>
            <a:lstStyle/>
            <a:p>
              <a:pPr algn="ctr">
                <a:lnSpc>
                  <a:spcPts val="3336"/>
                </a:lnSpc>
              </a:pPr>
            </a:p>
          </p:txBody>
        </p:sp>
      </p:grpSp>
      <p:grpSp>
        <p:nvGrpSpPr>
          <p:cNvPr name="Group 9" id="9"/>
          <p:cNvGrpSpPr/>
          <p:nvPr/>
        </p:nvGrpSpPr>
        <p:grpSpPr>
          <a:xfrm rot="0">
            <a:off x="1028700" y="4183760"/>
            <a:ext cx="6638365" cy="610538"/>
            <a:chOff x="0" y="0"/>
            <a:chExt cx="1748376" cy="160800"/>
          </a:xfrm>
        </p:grpSpPr>
        <p:sp>
          <p:nvSpPr>
            <p:cNvPr name="Freeform 10" id="10"/>
            <p:cNvSpPr/>
            <p:nvPr/>
          </p:nvSpPr>
          <p:spPr>
            <a:xfrm flipH="false" flipV="false" rot="0">
              <a:off x="0" y="0"/>
              <a:ext cx="1748376" cy="160800"/>
            </a:xfrm>
            <a:custGeom>
              <a:avLst/>
              <a:gdLst/>
              <a:ahLst/>
              <a:cxnLst/>
              <a:rect r="r" b="b" t="t" l="l"/>
              <a:pathLst>
                <a:path h="160800" w="1748376">
                  <a:moveTo>
                    <a:pt x="59478" y="0"/>
                  </a:moveTo>
                  <a:lnTo>
                    <a:pt x="1688898" y="0"/>
                  </a:lnTo>
                  <a:cubicBezTo>
                    <a:pt x="1721747" y="0"/>
                    <a:pt x="1748376" y="26629"/>
                    <a:pt x="1748376" y="59478"/>
                  </a:cubicBezTo>
                  <a:lnTo>
                    <a:pt x="1748376" y="101322"/>
                  </a:lnTo>
                  <a:cubicBezTo>
                    <a:pt x="1748376" y="117097"/>
                    <a:pt x="1742110" y="132225"/>
                    <a:pt x="1730955" y="143379"/>
                  </a:cubicBezTo>
                  <a:cubicBezTo>
                    <a:pt x="1719801" y="154534"/>
                    <a:pt x="1704672" y="160800"/>
                    <a:pt x="1688898" y="160800"/>
                  </a:cubicBezTo>
                  <a:lnTo>
                    <a:pt x="59478" y="160800"/>
                  </a:lnTo>
                  <a:cubicBezTo>
                    <a:pt x="26629" y="160800"/>
                    <a:pt x="0" y="134171"/>
                    <a:pt x="0" y="101322"/>
                  </a:cubicBezTo>
                  <a:lnTo>
                    <a:pt x="0" y="59478"/>
                  </a:lnTo>
                  <a:cubicBezTo>
                    <a:pt x="0" y="43704"/>
                    <a:pt x="6266" y="28575"/>
                    <a:pt x="17421" y="17421"/>
                  </a:cubicBezTo>
                  <a:cubicBezTo>
                    <a:pt x="28575" y="6266"/>
                    <a:pt x="43704" y="0"/>
                    <a:pt x="59478" y="0"/>
                  </a:cubicBezTo>
                  <a:close/>
                </a:path>
              </a:pathLst>
            </a:custGeom>
            <a:solidFill>
              <a:srgbClr val="004369">
                <a:alpha val="58824"/>
              </a:srgbClr>
            </a:solidFill>
          </p:spPr>
        </p:sp>
        <p:sp>
          <p:nvSpPr>
            <p:cNvPr name="TextBox 11" id="11"/>
            <p:cNvSpPr txBox="true"/>
            <p:nvPr/>
          </p:nvSpPr>
          <p:spPr>
            <a:xfrm>
              <a:off x="0" y="-123825"/>
              <a:ext cx="1748376" cy="284625"/>
            </a:xfrm>
            <a:prstGeom prst="rect">
              <a:avLst/>
            </a:prstGeom>
          </p:spPr>
          <p:txBody>
            <a:bodyPr anchor="ctr" rtlCol="false" tIns="50800" lIns="50800" bIns="50800" rIns="50800"/>
            <a:lstStyle/>
            <a:p>
              <a:pPr algn="ctr">
                <a:lnSpc>
                  <a:spcPts val="3336"/>
                </a:lnSpc>
              </a:pPr>
            </a:p>
          </p:txBody>
        </p:sp>
      </p:grpSp>
      <p:grpSp>
        <p:nvGrpSpPr>
          <p:cNvPr name="Group 12" id="12"/>
          <p:cNvGrpSpPr/>
          <p:nvPr/>
        </p:nvGrpSpPr>
        <p:grpSpPr>
          <a:xfrm rot="0">
            <a:off x="1028700" y="5394373"/>
            <a:ext cx="6638365" cy="538251"/>
            <a:chOff x="0" y="0"/>
            <a:chExt cx="1748376" cy="141761"/>
          </a:xfrm>
        </p:grpSpPr>
        <p:sp>
          <p:nvSpPr>
            <p:cNvPr name="Freeform 13" id="13"/>
            <p:cNvSpPr/>
            <p:nvPr/>
          </p:nvSpPr>
          <p:spPr>
            <a:xfrm flipH="false" flipV="false" rot="0">
              <a:off x="0" y="0"/>
              <a:ext cx="1748376" cy="141762"/>
            </a:xfrm>
            <a:custGeom>
              <a:avLst/>
              <a:gdLst/>
              <a:ahLst/>
              <a:cxnLst/>
              <a:rect r="r" b="b" t="t" l="l"/>
              <a:pathLst>
                <a:path h="141762" w="1748376">
                  <a:moveTo>
                    <a:pt x="59478" y="0"/>
                  </a:moveTo>
                  <a:lnTo>
                    <a:pt x="1688898" y="0"/>
                  </a:lnTo>
                  <a:cubicBezTo>
                    <a:pt x="1721747" y="0"/>
                    <a:pt x="1748376" y="26629"/>
                    <a:pt x="1748376" y="59478"/>
                  </a:cubicBezTo>
                  <a:lnTo>
                    <a:pt x="1748376" y="82283"/>
                  </a:lnTo>
                  <a:cubicBezTo>
                    <a:pt x="1748376" y="98058"/>
                    <a:pt x="1742110" y="113186"/>
                    <a:pt x="1730955" y="124341"/>
                  </a:cubicBezTo>
                  <a:cubicBezTo>
                    <a:pt x="1719801" y="135495"/>
                    <a:pt x="1704672" y="141762"/>
                    <a:pt x="1688898" y="141762"/>
                  </a:cubicBezTo>
                  <a:lnTo>
                    <a:pt x="59478" y="141762"/>
                  </a:lnTo>
                  <a:cubicBezTo>
                    <a:pt x="26629" y="141762"/>
                    <a:pt x="0" y="115132"/>
                    <a:pt x="0" y="82283"/>
                  </a:cubicBezTo>
                  <a:lnTo>
                    <a:pt x="0" y="59478"/>
                  </a:lnTo>
                  <a:cubicBezTo>
                    <a:pt x="0" y="43704"/>
                    <a:pt x="6266" y="28575"/>
                    <a:pt x="17421" y="17421"/>
                  </a:cubicBezTo>
                  <a:cubicBezTo>
                    <a:pt x="28575" y="6266"/>
                    <a:pt x="43704" y="0"/>
                    <a:pt x="59478" y="0"/>
                  </a:cubicBezTo>
                  <a:close/>
                </a:path>
              </a:pathLst>
            </a:custGeom>
            <a:solidFill>
              <a:srgbClr val="004369">
                <a:alpha val="58824"/>
              </a:srgbClr>
            </a:solidFill>
          </p:spPr>
        </p:sp>
        <p:sp>
          <p:nvSpPr>
            <p:cNvPr name="TextBox 14" id="14"/>
            <p:cNvSpPr txBox="true"/>
            <p:nvPr/>
          </p:nvSpPr>
          <p:spPr>
            <a:xfrm>
              <a:off x="0" y="-123825"/>
              <a:ext cx="1748376" cy="265586"/>
            </a:xfrm>
            <a:prstGeom prst="rect">
              <a:avLst/>
            </a:prstGeom>
          </p:spPr>
          <p:txBody>
            <a:bodyPr anchor="ctr" rtlCol="false" tIns="50800" lIns="50800" bIns="50800" rIns="50800"/>
            <a:lstStyle/>
            <a:p>
              <a:pPr algn="ctr">
                <a:lnSpc>
                  <a:spcPts val="3336"/>
                </a:lnSpc>
              </a:pPr>
            </a:p>
          </p:txBody>
        </p:sp>
      </p:grpSp>
      <p:grpSp>
        <p:nvGrpSpPr>
          <p:cNvPr name="Group 15" id="15"/>
          <p:cNvGrpSpPr/>
          <p:nvPr/>
        </p:nvGrpSpPr>
        <p:grpSpPr>
          <a:xfrm rot="0">
            <a:off x="1028700" y="6490806"/>
            <a:ext cx="6638365" cy="616199"/>
            <a:chOff x="0" y="0"/>
            <a:chExt cx="1748376" cy="162291"/>
          </a:xfrm>
        </p:grpSpPr>
        <p:sp>
          <p:nvSpPr>
            <p:cNvPr name="Freeform 16" id="16"/>
            <p:cNvSpPr/>
            <p:nvPr/>
          </p:nvSpPr>
          <p:spPr>
            <a:xfrm flipH="false" flipV="false" rot="0">
              <a:off x="0" y="0"/>
              <a:ext cx="1748376" cy="162291"/>
            </a:xfrm>
            <a:custGeom>
              <a:avLst/>
              <a:gdLst/>
              <a:ahLst/>
              <a:cxnLst/>
              <a:rect r="r" b="b" t="t" l="l"/>
              <a:pathLst>
                <a:path h="162291" w="1748376">
                  <a:moveTo>
                    <a:pt x="59478" y="0"/>
                  </a:moveTo>
                  <a:lnTo>
                    <a:pt x="1688898" y="0"/>
                  </a:lnTo>
                  <a:cubicBezTo>
                    <a:pt x="1721747" y="0"/>
                    <a:pt x="1748376" y="26629"/>
                    <a:pt x="1748376" y="59478"/>
                  </a:cubicBezTo>
                  <a:lnTo>
                    <a:pt x="1748376" y="102813"/>
                  </a:lnTo>
                  <a:cubicBezTo>
                    <a:pt x="1748376" y="118588"/>
                    <a:pt x="1742110" y="133716"/>
                    <a:pt x="1730955" y="144870"/>
                  </a:cubicBezTo>
                  <a:cubicBezTo>
                    <a:pt x="1719801" y="156025"/>
                    <a:pt x="1704672" y="162291"/>
                    <a:pt x="1688898" y="162291"/>
                  </a:cubicBezTo>
                  <a:lnTo>
                    <a:pt x="59478" y="162291"/>
                  </a:lnTo>
                  <a:cubicBezTo>
                    <a:pt x="43704" y="162291"/>
                    <a:pt x="28575" y="156025"/>
                    <a:pt x="17421" y="144870"/>
                  </a:cubicBezTo>
                  <a:cubicBezTo>
                    <a:pt x="6266" y="133716"/>
                    <a:pt x="0" y="118588"/>
                    <a:pt x="0" y="102813"/>
                  </a:cubicBezTo>
                  <a:lnTo>
                    <a:pt x="0" y="59478"/>
                  </a:lnTo>
                  <a:cubicBezTo>
                    <a:pt x="0" y="43704"/>
                    <a:pt x="6266" y="28575"/>
                    <a:pt x="17421" y="17421"/>
                  </a:cubicBezTo>
                  <a:cubicBezTo>
                    <a:pt x="28575" y="6266"/>
                    <a:pt x="43704" y="0"/>
                    <a:pt x="59478" y="0"/>
                  </a:cubicBezTo>
                  <a:close/>
                </a:path>
              </a:pathLst>
            </a:custGeom>
            <a:solidFill>
              <a:srgbClr val="004369">
                <a:alpha val="58824"/>
              </a:srgbClr>
            </a:solidFill>
          </p:spPr>
        </p:sp>
        <p:sp>
          <p:nvSpPr>
            <p:cNvPr name="TextBox 17" id="17"/>
            <p:cNvSpPr txBox="true"/>
            <p:nvPr/>
          </p:nvSpPr>
          <p:spPr>
            <a:xfrm>
              <a:off x="0" y="-123825"/>
              <a:ext cx="1748376" cy="286116"/>
            </a:xfrm>
            <a:prstGeom prst="rect">
              <a:avLst/>
            </a:prstGeom>
          </p:spPr>
          <p:txBody>
            <a:bodyPr anchor="ctr" rtlCol="false" tIns="50800" lIns="50800" bIns="50800" rIns="50800"/>
            <a:lstStyle/>
            <a:p>
              <a:pPr algn="ctr">
                <a:lnSpc>
                  <a:spcPts val="3336"/>
                </a:lnSpc>
              </a:pPr>
            </a:p>
          </p:txBody>
        </p:sp>
      </p:grpSp>
      <p:grpSp>
        <p:nvGrpSpPr>
          <p:cNvPr name="Group 18" id="18"/>
          <p:cNvGrpSpPr/>
          <p:nvPr/>
        </p:nvGrpSpPr>
        <p:grpSpPr>
          <a:xfrm rot="0">
            <a:off x="1028700" y="7587119"/>
            <a:ext cx="7653257" cy="666496"/>
            <a:chOff x="0" y="0"/>
            <a:chExt cx="2015673" cy="175538"/>
          </a:xfrm>
        </p:grpSpPr>
        <p:sp>
          <p:nvSpPr>
            <p:cNvPr name="Freeform 19" id="19"/>
            <p:cNvSpPr/>
            <p:nvPr/>
          </p:nvSpPr>
          <p:spPr>
            <a:xfrm flipH="false" flipV="false" rot="0">
              <a:off x="0" y="0"/>
              <a:ext cx="2015673" cy="175538"/>
            </a:xfrm>
            <a:custGeom>
              <a:avLst/>
              <a:gdLst/>
              <a:ahLst/>
              <a:cxnLst/>
              <a:rect r="r" b="b" t="t" l="l"/>
              <a:pathLst>
                <a:path h="175538" w="2015673">
                  <a:moveTo>
                    <a:pt x="51591" y="0"/>
                  </a:moveTo>
                  <a:lnTo>
                    <a:pt x="1964082" y="0"/>
                  </a:lnTo>
                  <a:cubicBezTo>
                    <a:pt x="1992575" y="0"/>
                    <a:pt x="2015673" y="23098"/>
                    <a:pt x="2015673" y="51591"/>
                  </a:cubicBezTo>
                  <a:lnTo>
                    <a:pt x="2015673" y="123947"/>
                  </a:lnTo>
                  <a:cubicBezTo>
                    <a:pt x="2015673" y="152440"/>
                    <a:pt x="1992575" y="175538"/>
                    <a:pt x="1964082" y="175538"/>
                  </a:cubicBezTo>
                  <a:lnTo>
                    <a:pt x="51591" y="175538"/>
                  </a:lnTo>
                  <a:cubicBezTo>
                    <a:pt x="23098" y="175538"/>
                    <a:pt x="0" y="152440"/>
                    <a:pt x="0" y="123947"/>
                  </a:cubicBezTo>
                  <a:lnTo>
                    <a:pt x="0" y="51591"/>
                  </a:lnTo>
                  <a:cubicBezTo>
                    <a:pt x="0" y="23098"/>
                    <a:pt x="23098" y="0"/>
                    <a:pt x="51591" y="0"/>
                  </a:cubicBezTo>
                  <a:close/>
                </a:path>
              </a:pathLst>
            </a:custGeom>
            <a:solidFill>
              <a:srgbClr val="004369">
                <a:alpha val="58824"/>
              </a:srgbClr>
            </a:solidFill>
          </p:spPr>
        </p:sp>
        <p:sp>
          <p:nvSpPr>
            <p:cNvPr name="TextBox 20" id="20"/>
            <p:cNvSpPr txBox="true"/>
            <p:nvPr/>
          </p:nvSpPr>
          <p:spPr>
            <a:xfrm>
              <a:off x="0" y="-123825"/>
              <a:ext cx="2015673" cy="299363"/>
            </a:xfrm>
            <a:prstGeom prst="rect">
              <a:avLst/>
            </a:prstGeom>
          </p:spPr>
          <p:txBody>
            <a:bodyPr anchor="ctr" rtlCol="false" tIns="50800" lIns="50800" bIns="50800" rIns="50800"/>
            <a:lstStyle/>
            <a:p>
              <a:pPr algn="ctr">
                <a:lnSpc>
                  <a:spcPts val="3336"/>
                </a:lnSpc>
              </a:pPr>
            </a:p>
          </p:txBody>
        </p:sp>
      </p:grpSp>
      <p:sp>
        <p:nvSpPr>
          <p:cNvPr name="TextBox 21" id="21"/>
          <p:cNvSpPr txBox="true"/>
          <p:nvPr/>
        </p:nvSpPr>
        <p:spPr>
          <a:xfrm rot="0">
            <a:off x="1284748" y="1845259"/>
            <a:ext cx="5403553" cy="1280034"/>
          </a:xfrm>
          <a:prstGeom prst="rect">
            <a:avLst/>
          </a:prstGeom>
        </p:spPr>
        <p:txBody>
          <a:bodyPr anchor="t" rtlCol="false" tIns="0" lIns="0" bIns="0" rIns="0">
            <a:spAutoFit/>
          </a:bodyPr>
          <a:lstStyle/>
          <a:p>
            <a:pPr algn="l">
              <a:lnSpc>
                <a:spcPts val="4725"/>
              </a:lnSpc>
            </a:pPr>
            <a:r>
              <a:rPr lang="en-US" sz="3399">
                <a:solidFill>
                  <a:srgbClr val="FFFFFF"/>
                </a:solidFill>
                <a:latin typeface="Agrandir Bold"/>
              </a:rPr>
              <a:t>Statistics for 2022:</a:t>
            </a:r>
          </a:p>
          <a:p>
            <a:pPr algn="l">
              <a:lnSpc>
                <a:spcPts val="4725"/>
              </a:lnSpc>
            </a:pPr>
          </a:p>
        </p:txBody>
      </p:sp>
      <p:sp>
        <p:nvSpPr>
          <p:cNvPr name="TextBox 22" id="22"/>
          <p:cNvSpPr txBox="true"/>
          <p:nvPr/>
        </p:nvSpPr>
        <p:spPr>
          <a:xfrm rot="0">
            <a:off x="1284748" y="4214035"/>
            <a:ext cx="5934771" cy="4850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Mean Water Area:               87 . 03  m²</a:t>
            </a:r>
          </a:p>
        </p:txBody>
      </p:sp>
      <p:sp>
        <p:nvSpPr>
          <p:cNvPr name="TextBox 23" id="23"/>
          <p:cNvSpPr txBox="true"/>
          <p:nvPr/>
        </p:nvSpPr>
        <p:spPr>
          <a:xfrm rot="0">
            <a:off x="1284748" y="5384848"/>
            <a:ext cx="5934771" cy="4850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Minimum Water Area:        0  m²</a:t>
            </a:r>
          </a:p>
        </p:txBody>
      </p:sp>
      <p:sp>
        <p:nvSpPr>
          <p:cNvPr name="TextBox 24" id="24"/>
          <p:cNvSpPr txBox="true"/>
          <p:nvPr/>
        </p:nvSpPr>
        <p:spPr>
          <a:xfrm rot="0">
            <a:off x="1284748" y="6534518"/>
            <a:ext cx="6161620" cy="4850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Variance in Water Area:   226961 . 97  m²</a:t>
            </a:r>
          </a:p>
        </p:txBody>
      </p:sp>
      <p:sp>
        <p:nvSpPr>
          <p:cNvPr name="TextBox 25" id="25"/>
          <p:cNvSpPr txBox="true"/>
          <p:nvPr/>
        </p:nvSpPr>
        <p:spPr>
          <a:xfrm rot="0">
            <a:off x="1284748" y="7659407"/>
            <a:ext cx="7129928" cy="9041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 Total Water Area in 2022:   114728046 . 34  m²</a:t>
            </a:r>
          </a:p>
          <a:p>
            <a:pPr algn="l">
              <a:lnSpc>
                <a:spcPts val="3336"/>
              </a:lnSpc>
            </a:pPr>
          </a:p>
        </p:txBody>
      </p:sp>
      <p:sp>
        <p:nvSpPr>
          <p:cNvPr name="TextBox 26" id="26"/>
          <p:cNvSpPr txBox="true"/>
          <p:nvPr/>
        </p:nvSpPr>
        <p:spPr>
          <a:xfrm rot="0">
            <a:off x="817895" y="290398"/>
            <a:ext cx="14005039" cy="1815137"/>
          </a:xfrm>
          <a:prstGeom prst="rect">
            <a:avLst/>
          </a:prstGeom>
        </p:spPr>
        <p:txBody>
          <a:bodyPr anchor="t" rtlCol="false" tIns="0" lIns="0" bIns="0" rIns="0">
            <a:spAutoFit/>
          </a:bodyPr>
          <a:lstStyle/>
          <a:p>
            <a:pPr algn="l">
              <a:lnSpc>
                <a:spcPts val="6854"/>
              </a:lnSpc>
            </a:pPr>
            <a:r>
              <a:rPr lang="en-US" sz="5760">
                <a:solidFill>
                  <a:srgbClr val="FFFFFF"/>
                </a:solidFill>
                <a:latin typeface="Horizon"/>
              </a:rPr>
              <a:t>STATISTICAL ANALYSIS</a:t>
            </a:r>
          </a:p>
          <a:p>
            <a:pPr algn="l" marL="0" indent="0" lvl="0">
              <a:lnSpc>
                <a:spcPts val="6854"/>
              </a:lnSpc>
              <a:spcBef>
                <a:spcPct val="0"/>
              </a:spcBef>
            </a:pPr>
          </a:p>
        </p:txBody>
      </p:sp>
      <p:sp>
        <p:nvSpPr>
          <p:cNvPr name="TextBox 27" id="27"/>
          <p:cNvSpPr txBox="true"/>
          <p:nvPr/>
        </p:nvSpPr>
        <p:spPr>
          <a:xfrm rot="0">
            <a:off x="1284748" y="3041522"/>
            <a:ext cx="5934771" cy="4850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Maximum Water Area:     4093 . 91  m²</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0.0000" end="9970.0000"/>
                </p14:media>
              </p:ext>
            </p:extLst>
          </p:nvPr>
        </p:nvPicPr>
        <p:blipFill>
          <a:blip r:embed="rId2"/>
          <a:srcRect l="0" t="0" r="0" b="0"/>
          <a:stretch>
            <a:fillRect/>
          </a:stretch>
        </p:blipFill>
        <p:spPr>
          <a:xfrm flipH="false" flipV="false">
            <a:off x="0" y="0"/>
            <a:ext cx="18288000" cy="10287000"/>
          </a:xfrm>
          <a:prstGeom prst="rect">
            <a:avLst/>
          </a:prstGeom>
        </p:spPr>
      </p:pic>
      <p:grpSp>
        <p:nvGrpSpPr>
          <p:cNvPr name="Group 3" id="3"/>
          <p:cNvGrpSpPr/>
          <p:nvPr/>
        </p:nvGrpSpPr>
        <p:grpSpPr>
          <a:xfrm rot="0">
            <a:off x="1028700" y="1880897"/>
            <a:ext cx="6638365" cy="696263"/>
            <a:chOff x="0" y="0"/>
            <a:chExt cx="1748376" cy="183378"/>
          </a:xfrm>
        </p:grpSpPr>
        <p:sp>
          <p:nvSpPr>
            <p:cNvPr name="Freeform 4" id="4"/>
            <p:cNvSpPr/>
            <p:nvPr/>
          </p:nvSpPr>
          <p:spPr>
            <a:xfrm flipH="false" flipV="false" rot="0">
              <a:off x="0" y="0"/>
              <a:ext cx="1748376" cy="183378"/>
            </a:xfrm>
            <a:custGeom>
              <a:avLst/>
              <a:gdLst/>
              <a:ahLst/>
              <a:cxnLst/>
              <a:rect r="r" b="b" t="t" l="l"/>
              <a:pathLst>
                <a:path h="183378" w="1748376">
                  <a:moveTo>
                    <a:pt x="59478" y="0"/>
                  </a:moveTo>
                  <a:lnTo>
                    <a:pt x="1688898" y="0"/>
                  </a:lnTo>
                  <a:cubicBezTo>
                    <a:pt x="1721747" y="0"/>
                    <a:pt x="1748376" y="26629"/>
                    <a:pt x="1748376" y="59478"/>
                  </a:cubicBezTo>
                  <a:lnTo>
                    <a:pt x="1748376" y="123900"/>
                  </a:lnTo>
                  <a:cubicBezTo>
                    <a:pt x="1748376" y="139674"/>
                    <a:pt x="1742110" y="154803"/>
                    <a:pt x="1730955" y="165957"/>
                  </a:cubicBezTo>
                  <a:cubicBezTo>
                    <a:pt x="1719801" y="177112"/>
                    <a:pt x="1704672" y="183378"/>
                    <a:pt x="1688898" y="183378"/>
                  </a:cubicBezTo>
                  <a:lnTo>
                    <a:pt x="59478" y="183378"/>
                  </a:lnTo>
                  <a:cubicBezTo>
                    <a:pt x="43704" y="183378"/>
                    <a:pt x="28575" y="177112"/>
                    <a:pt x="17421" y="165957"/>
                  </a:cubicBezTo>
                  <a:cubicBezTo>
                    <a:pt x="6266" y="154803"/>
                    <a:pt x="0" y="139674"/>
                    <a:pt x="0" y="123900"/>
                  </a:cubicBezTo>
                  <a:lnTo>
                    <a:pt x="0" y="59478"/>
                  </a:lnTo>
                  <a:cubicBezTo>
                    <a:pt x="0" y="43704"/>
                    <a:pt x="6266" y="28575"/>
                    <a:pt x="17421" y="17421"/>
                  </a:cubicBezTo>
                  <a:cubicBezTo>
                    <a:pt x="28575" y="6266"/>
                    <a:pt x="43704" y="0"/>
                    <a:pt x="59478" y="0"/>
                  </a:cubicBezTo>
                  <a:close/>
                </a:path>
              </a:pathLst>
            </a:custGeom>
            <a:solidFill>
              <a:srgbClr val="004369">
                <a:alpha val="58824"/>
              </a:srgbClr>
            </a:solidFill>
          </p:spPr>
        </p:sp>
        <p:sp>
          <p:nvSpPr>
            <p:cNvPr name="TextBox 5" id="5"/>
            <p:cNvSpPr txBox="true"/>
            <p:nvPr/>
          </p:nvSpPr>
          <p:spPr>
            <a:xfrm>
              <a:off x="0" y="-123825"/>
              <a:ext cx="1748376" cy="307203"/>
            </a:xfrm>
            <a:prstGeom prst="rect">
              <a:avLst/>
            </a:prstGeom>
          </p:spPr>
          <p:txBody>
            <a:bodyPr anchor="ctr" rtlCol="false" tIns="50800" lIns="50800" bIns="50800" rIns="50800"/>
            <a:lstStyle/>
            <a:p>
              <a:pPr algn="ctr">
                <a:lnSpc>
                  <a:spcPts val="3336"/>
                </a:lnSpc>
              </a:pPr>
            </a:p>
          </p:txBody>
        </p:sp>
      </p:grpSp>
      <p:grpSp>
        <p:nvGrpSpPr>
          <p:cNvPr name="Group 6" id="6"/>
          <p:cNvGrpSpPr/>
          <p:nvPr/>
        </p:nvGrpSpPr>
        <p:grpSpPr>
          <a:xfrm rot="0">
            <a:off x="1028700" y="2925103"/>
            <a:ext cx="6638365" cy="572707"/>
            <a:chOff x="0" y="0"/>
            <a:chExt cx="1748376" cy="150836"/>
          </a:xfrm>
        </p:grpSpPr>
        <p:sp>
          <p:nvSpPr>
            <p:cNvPr name="Freeform 7" id="7"/>
            <p:cNvSpPr/>
            <p:nvPr/>
          </p:nvSpPr>
          <p:spPr>
            <a:xfrm flipH="false" flipV="false" rot="0">
              <a:off x="0" y="0"/>
              <a:ext cx="1748376" cy="150836"/>
            </a:xfrm>
            <a:custGeom>
              <a:avLst/>
              <a:gdLst/>
              <a:ahLst/>
              <a:cxnLst/>
              <a:rect r="r" b="b" t="t" l="l"/>
              <a:pathLst>
                <a:path h="150836" w="1748376">
                  <a:moveTo>
                    <a:pt x="59478" y="0"/>
                  </a:moveTo>
                  <a:lnTo>
                    <a:pt x="1688898" y="0"/>
                  </a:lnTo>
                  <a:cubicBezTo>
                    <a:pt x="1721747" y="0"/>
                    <a:pt x="1748376" y="26629"/>
                    <a:pt x="1748376" y="59478"/>
                  </a:cubicBezTo>
                  <a:lnTo>
                    <a:pt x="1748376" y="91358"/>
                  </a:lnTo>
                  <a:cubicBezTo>
                    <a:pt x="1748376" y="107133"/>
                    <a:pt x="1742110" y="122261"/>
                    <a:pt x="1730955" y="133416"/>
                  </a:cubicBezTo>
                  <a:cubicBezTo>
                    <a:pt x="1719801" y="144570"/>
                    <a:pt x="1704672" y="150836"/>
                    <a:pt x="1688898" y="150836"/>
                  </a:cubicBezTo>
                  <a:lnTo>
                    <a:pt x="59478" y="150836"/>
                  </a:lnTo>
                  <a:cubicBezTo>
                    <a:pt x="43704" y="150836"/>
                    <a:pt x="28575" y="144570"/>
                    <a:pt x="17421" y="133416"/>
                  </a:cubicBezTo>
                  <a:cubicBezTo>
                    <a:pt x="6266" y="122261"/>
                    <a:pt x="0" y="107133"/>
                    <a:pt x="0" y="91358"/>
                  </a:cubicBezTo>
                  <a:lnTo>
                    <a:pt x="0" y="59478"/>
                  </a:lnTo>
                  <a:cubicBezTo>
                    <a:pt x="0" y="43704"/>
                    <a:pt x="6266" y="28575"/>
                    <a:pt x="17421" y="17421"/>
                  </a:cubicBezTo>
                  <a:cubicBezTo>
                    <a:pt x="28575" y="6266"/>
                    <a:pt x="43704" y="0"/>
                    <a:pt x="59478" y="0"/>
                  </a:cubicBezTo>
                  <a:close/>
                </a:path>
              </a:pathLst>
            </a:custGeom>
            <a:solidFill>
              <a:srgbClr val="004369">
                <a:alpha val="58824"/>
              </a:srgbClr>
            </a:solidFill>
          </p:spPr>
        </p:sp>
        <p:sp>
          <p:nvSpPr>
            <p:cNvPr name="TextBox 8" id="8"/>
            <p:cNvSpPr txBox="true"/>
            <p:nvPr/>
          </p:nvSpPr>
          <p:spPr>
            <a:xfrm>
              <a:off x="0" y="-123825"/>
              <a:ext cx="1748376" cy="274661"/>
            </a:xfrm>
            <a:prstGeom prst="rect">
              <a:avLst/>
            </a:prstGeom>
          </p:spPr>
          <p:txBody>
            <a:bodyPr anchor="ctr" rtlCol="false" tIns="50800" lIns="50800" bIns="50800" rIns="50800"/>
            <a:lstStyle/>
            <a:p>
              <a:pPr algn="ctr">
                <a:lnSpc>
                  <a:spcPts val="3336"/>
                </a:lnSpc>
              </a:pPr>
            </a:p>
          </p:txBody>
        </p:sp>
      </p:grpSp>
      <p:grpSp>
        <p:nvGrpSpPr>
          <p:cNvPr name="Group 9" id="9"/>
          <p:cNvGrpSpPr/>
          <p:nvPr/>
        </p:nvGrpSpPr>
        <p:grpSpPr>
          <a:xfrm rot="0">
            <a:off x="1028700" y="4040735"/>
            <a:ext cx="6638365" cy="572707"/>
            <a:chOff x="0" y="0"/>
            <a:chExt cx="1748376" cy="150836"/>
          </a:xfrm>
        </p:grpSpPr>
        <p:sp>
          <p:nvSpPr>
            <p:cNvPr name="Freeform 10" id="10"/>
            <p:cNvSpPr/>
            <p:nvPr/>
          </p:nvSpPr>
          <p:spPr>
            <a:xfrm flipH="false" flipV="false" rot="0">
              <a:off x="0" y="0"/>
              <a:ext cx="1748376" cy="150836"/>
            </a:xfrm>
            <a:custGeom>
              <a:avLst/>
              <a:gdLst/>
              <a:ahLst/>
              <a:cxnLst/>
              <a:rect r="r" b="b" t="t" l="l"/>
              <a:pathLst>
                <a:path h="150836" w="1748376">
                  <a:moveTo>
                    <a:pt x="59478" y="0"/>
                  </a:moveTo>
                  <a:lnTo>
                    <a:pt x="1688898" y="0"/>
                  </a:lnTo>
                  <a:cubicBezTo>
                    <a:pt x="1721747" y="0"/>
                    <a:pt x="1748376" y="26629"/>
                    <a:pt x="1748376" y="59478"/>
                  </a:cubicBezTo>
                  <a:lnTo>
                    <a:pt x="1748376" y="91358"/>
                  </a:lnTo>
                  <a:cubicBezTo>
                    <a:pt x="1748376" y="107133"/>
                    <a:pt x="1742110" y="122261"/>
                    <a:pt x="1730955" y="133416"/>
                  </a:cubicBezTo>
                  <a:cubicBezTo>
                    <a:pt x="1719801" y="144570"/>
                    <a:pt x="1704672" y="150836"/>
                    <a:pt x="1688898" y="150836"/>
                  </a:cubicBezTo>
                  <a:lnTo>
                    <a:pt x="59478" y="150836"/>
                  </a:lnTo>
                  <a:cubicBezTo>
                    <a:pt x="43704" y="150836"/>
                    <a:pt x="28575" y="144570"/>
                    <a:pt x="17421" y="133416"/>
                  </a:cubicBezTo>
                  <a:cubicBezTo>
                    <a:pt x="6266" y="122261"/>
                    <a:pt x="0" y="107133"/>
                    <a:pt x="0" y="91358"/>
                  </a:cubicBezTo>
                  <a:lnTo>
                    <a:pt x="0" y="59478"/>
                  </a:lnTo>
                  <a:cubicBezTo>
                    <a:pt x="0" y="43704"/>
                    <a:pt x="6266" y="28575"/>
                    <a:pt x="17421" y="17421"/>
                  </a:cubicBezTo>
                  <a:cubicBezTo>
                    <a:pt x="28575" y="6266"/>
                    <a:pt x="43704" y="0"/>
                    <a:pt x="59478" y="0"/>
                  </a:cubicBezTo>
                  <a:close/>
                </a:path>
              </a:pathLst>
            </a:custGeom>
            <a:solidFill>
              <a:srgbClr val="004369">
                <a:alpha val="58824"/>
              </a:srgbClr>
            </a:solidFill>
          </p:spPr>
        </p:sp>
        <p:sp>
          <p:nvSpPr>
            <p:cNvPr name="TextBox 11" id="11"/>
            <p:cNvSpPr txBox="true"/>
            <p:nvPr/>
          </p:nvSpPr>
          <p:spPr>
            <a:xfrm>
              <a:off x="0" y="-123825"/>
              <a:ext cx="1748376" cy="274661"/>
            </a:xfrm>
            <a:prstGeom prst="rect">
              <a:avLst/>
            </a:prstGeom>
          </p:spPr>
          <p:txBody>
            <a:bodyPr anchor="ctr" rtlCol="false" tIns="50800" lIns="50800" bIns="50800" rIns="50800"/>
            <a:lstStyle/>
            <a:p>
              <a:pPr algn="ctr">
                <a:lnSpc>
                  <a:spcPts val="3336"/>
                </a:lnSpc>
              </a:pPr>
            </a:p>
          </p:txBody>
        </p:sp>
      </p:grpSp>
      <p:grpSp>
        <p:nvGrpSpPr>
          <p:cNvPr name="Group 12" id="12"/>
          <p:cNvGrpSpPr/>
          <p:nvPr/>
        </p:nvGrpSpPr>
        <p:grpSpPr>
          <a:xfrm rot="0">
            <a:off x="1028700" y="5299242"/>
            <a:ext cx="6638365" cy="658163"/>
            <a:chOff x="0" y="0"/>
            <a:chExt cx="1748376" cy="173343"/>
          </a:xfrm>
        </p:grpSpPr>
        <p:sp>
          <p:nvSpPr>
            <p:cNvPr name="Freeform 13" id="13"/>
            <p:cNvSpPr/>
            <p:nvPr/>
          </p:nvSpPr>
          <p:spPr>
            <a:xfrm flipH="false" flipV="false" rot="0">
              <a:off x="0" y="0"/>
              <a:ext cx="1748376" cy="173343"/>
            </a:xfrm>
            <a:custGeom>
              <a:avLst/>
              <a:gdLst/>
              <a:ahLst/>
              <a:cxnLst/>
              <a:rect r="r" b="b" t="t" l="l"/>
              <a:pathLst>
                <a:path h="173343" w="1748376">
                  <a:moveTo>
                    <a:pt x="59478" y="0"/>
                  </a:moveTo>
                  <a:lnTo>
                    <a:pt x="1688898" y="0"/>
                  </a:lnTo>
                  <a:cubicBezTo>
                    <a:pt x="1721747" y="0"/>
                    <a:pt x="1748376" y="26629"/>
                    <a:pt x="1748376" y="59478"/>
                  </a:cubicBezTo>
                  <a:lnTo>
                    <a:pt x="1748376" y="113865"/>
                  </a:lnTo>
                  <a:cubicBezTo>
                    <a:pt x="1748376" y="129640"/>
                    <a:pt x="1742110" y="144768"/>
                    <a:pt x="1730955" y="155923"/>
                  </a:cubicBezTo>
                  <a:cubicBezTo>
                    <a:pt x="1719801" y="167077"/>
                    <a:pt x="1704672" y="173343"/>
                    <a:pt x="1688898" y="173343"/>
                  </a:cubicBezTo>
                  <a:lnTo>
                    <a:pt x="59478" y="173343"/>
                  </a:lnTo>
                  <a:cubicBezTo>
                    <a:pt x="43704" y="173343"/>
                    <a:pt x="28575" y="167077"/>
                    <a:pt x="17421" y="155923"/>
                  </a:cubicBezTo>
                  <a:cubicBezTo>
                    <a:pt x="6266" y="144768"/>
                    <a:pt x="0" y="129640"/>
                    <a:pt x="0" y="113865"/>
                  </a:cubicBezTo>
                  <a:lnTo>
                    <a:pt x="0" y="59478"/>
                  </a:lnTo>
                  <a:cubicBezTo>
                    <a:pt x="0" y="43704"/>
                    <a:pt x="6266" y="28575"/>
                    <a:pt x="17421" y="17421"/>
                  </a:cubicBezTo>
                  <a:cubicBezTo>
                    <a:pt x="28575" y="6266"/>
                    <a:pt x="43704" y="0"/>
                    <a:pt x="59478" y="0"/>
                  </a:cubicBezTo>
                  <a:close/>
                </a:path>
              </a:pathLst>
            </a:custGeom>
            <a:solidFill>
              <a:srgbClr val="004369">
                <a:alpha val="58824"/>
              </a:srgbClr>
            </a:solidFill>
          </p:spPr>
        </p:sp>
        <p:sp>
          <p:nvSpPr>
            <p:cNvPr name="TextBox 14" id="14"/>
            <p:cNvSpPr txBox="true"/>
            <p:nvPr/>
          </p:nvSpPr>
          <p:spPr>
            <a:xfrm>
              <a:off x="0" y="-123825"/>
              <a:ext cx="1748376" cy="297168"/>
            </a:xfrm>
            <a:prstGeom prst="rect">
              <a:avLst/>
            </a:prstGeom>
          </p:spPr>
          <p:txBody>
            <a:bodyPr anchor="ctr" rtlCol="false" tIns="50800" lIns="50800" bIns="50800" rIns="50800"/>
            <a:lstStyle/>
            <a:p>
              <a:pPr algn="ctr">
                <a:lnSpc>
                  <a:spcPts val="3336"/>
                </a:lnSpc>
              </a:pPr>
            </a:p>
          </p:txBody>
        </p:sp>
      </p:grpSp>
      <p:grpSp>
        <p:nvGrpSpPr>
          <p:cNvPr name="Group 15" id="15"/>
          <p:cNvGrpSpPr/>
          <p:nvPr/>
        </p:nvGrpSpPr>
        <p:grpSpPr>
          <a:xfrm rot="0">
            <a:off x="1028700" y="6581293"/>
            <a:ext cx="6791715" cy="696263"/>
            <a:chOff x="0" y="0"/>
            <a:chExt cx="1788764" cy="183378"/>
          </a:xfrm>
        </p:grpSpPr>
        <p:sp>
          <p:nvSpPr>
            <p:cNvPr name="Freeform 16" id="16"/>
            <p:cNvSpPr/>
            <p:nvPr/>
          </p:nvSpPr>
          <p:spPr>
            <a:xfrm flipH="false" flipV="false" rot="0">
              <a:off x="0" y="0"/>
              <a:ext cx="1788764" cy="183378"/>
            </a:xfrm>
            <a:custGeom>
              <a:avLst/>
              <a:gdLst/>
              <a:ahLst/>
              <a:cxnLst/>
              <a:rect r="r" b="b" t="t" l="l"/>
              <a:pathLst>
                <a:path h="183378" w="1788764">
                  <a:moveTo>
                    <a:pt x="58135" y="0"/>
                  </a:moveTo>
                  <a:lnTo>
                    <a:pt x="1730629" y="0"/>
                  </a:lnTo>
                  <a:cubicBezTo>
                    <a:pt x="1762736" y="0"/>
                    <a:pt x="1788764" y="26028"/>
                    <a:pt x="1788764" y="58135"/>
                  </a:cubicBezTo>
                  <a:lnTo>
                    <a:pt x="1788764" y="125243"/>
                  </a:lnTo>
                  <a:cubicBezTo>
                    <a:pt x="1788764" y="140661"/>
                    <a:pt x="1782639" y="155448"/>
                    <a:pt x="1771737" y="166351"/>
                  </a:cubicBezTo>
                  <a:cubicBezTo>
                    <a:pt x="1760835" y="177253"/>
                    <a:pt x="1746048" y="183378"/>
                    <a:pt x="1730629" y="183378"/>
                  </a:cubicBezTo>
                  <a:lnTo>
                    <a:pt x="58135" y="183378"/>
                  </a:lnTo>
                  <a:cubicBezTo>
                    <a:pt x="42717" y="183378"/>
                    <a:pt x="27930" y="177253"/>
                    <a:pt x="17027" y="166351"/>
                  </a:cubicBezTo>
                  <a:cubicBezTo>
                    <a:pt x="6125" y="155448"/>
                    <a:pt x="0" y="140661"/>
                    <a:pt x="0" y="125243"/>
                  </a:cubicBezTo>
                  <a:lnTo>
                    <a:pt x="0" y="58135"/>
                  </a:lnTo>
                  <a:cubicBezTo>
                    <a:pt x="0" y="42717"/>
                    <a:pt x="6125" y="27930"/>
                    <a:pt x="17027" y="17027"/>
                  </a:cubicBezTo>
                  <a:cubicBezTo>
                    <a:pt x="27930" y="6125"/>
                    <a:pt x="42717" y="0"/>
                    <a:pt x="58135" y="0"/>
                  </a:cubicBezTo>
                  <a:close/>
                </a:path>
              </a:pathLst>
            </a:custGeom>
            <a:solidFill>
              <a:srgbClr val="004369">
                <a:alpha val="58824"/>
              </a:srgbClr>
            </a:solidFill>
          </p:spPr>
        </p:sp>
        <p:sp>
          <p:nvSpPr>
            <p:cNvPr name="TextBox 17" id="17"/>
            <p:cNvSpPr txBox="true"/>
            <p:nvPr/>
          </p:nvSpPr>
          <p:spPr>
            <a:xfrm>
              <a:off x="0" y="-123825"/>
              <a:ext cx="1788764" cy="307203"/>
            </a:xfrm>
            <a:prstGeom prst="rect">
              <a:avLst/>
            </a:prstGeom>
          </p:spPr>
          <p:txBody>
            <a:bodyPr anchor="ctr" rtlCol="false" tIns="50800" lIns="50800" bIns="50800" rIns="50800"/>
            <a:lstStyle/>
            <a:p>
              <a:pPr algn="ctr">
                <a:lnSpc>
                  <a:spcPts val="3336"/>
                </a:lnSpc>
              </a:pPr>
            </a:p>
          </p:txBody>
        </p:sp>
      </p:grpSp>
      <p:grpSp>
        <p:nvGrpSpPr>
          <p:cNvPr name="Group 18" id="18"/>
          <p:cNvGrpSpPr/>
          <p:nvPr/>
        </p:nvGrpSpPr>
        <p:grpSpPr>
          <a:xfrm rot="0">
            <a:off x="1028700" y="7820481"/>
            <a:ext cx="7361800" cy="704641"/>
            <a:chOff x="0" y="0"/>
            <a:chExt cx="1938910" cy="185585"/>
          </a:xfrm>
        </p:grpSpPr>
        <p:sp>
          <p:nvSpPr>
            <p:cNvPr name="Freeform 19" id="19"/>
            <p:cNvSpPr/>
            <p:nvPr/>
          </p:nvSpPr>
          <p:spPr>
            <a:xfrm flipH="false" flipV="false" rot="0">
              <a:off x="0" y="0"/>
              <a:ext cx="1938910" cy="185585"/>
            </a:xfrm>
            <a:custGeom>
              <a:avLst/>
              <a:gdLst/>
              <a:ahLst/>
              <a:cxnLst/>
              <a:rect r="r" b="b" t="t" l="l"/>
              <a:pathLst>
                <a:path h="185585" w="1938910">
                  <a:moveTo>
                    <a:pt x="53633" y="0"/>
                  </a:moveTo>
                  <a:lnTo>
                    <a:pt x="1885277" y="0"/>
                  </a:lnTo>
                  <a:cubicBezTo>
                    <a:pt x="1899501" y="0"/>
                    <a:pt x="1913143" y="5651"/>
                    <a:pt x="1923201" y="15709"/>
                  </a:cubicBezTo>
                  <a:cubicBezTo>
                    <a:pt x="1933260" y="25767"/>
                    <a:pt x="1938910" y="39409"/>
                    <a:pt x="1938910" y="53633"/>
                  </a:cubicBezTo>
                  <a:lnTo>
                    <a:pt x="1938910" y="131951"/>
                  </a:lnTo>
                  <a:cubicBezTo>
                    <a:pt x="1938910" y="146176"/>
                    <a:pt x="1933260" y="159818"/>
                    <a:pt x="1923201" y="169876"/>
                  </a:cubicBezTo>
                  <a:cubicBezTo>
                    <a:pt x="1913143" y="179934"/>
                    <a:pt x="1899501" y="185585"/>
                    <a:pt x="1885277" y="185585"/>
                  </a:cubicBezTo>
                  <a:lnTo>
                    <a:pt x="53633" y="185585"/>
                  </a:lnTo>
                  <a:cubicBezTo>
                    <a:pt x="39409" y="185585"/>
                    <a:pt x="25767" y="179934"/>
                    <a:pt x="15709" y="169876"/>
                  </a:cubicBezTo>
                  <a:cubicBezTo>
                    <a:pt x="5651" y="159818"/>
                    <a:pt x="0" y="146176"/>
                    <a:pt x="0" y="131951"/>
                  </a:cubicBezTo>
                  <a:lnTo>
                    <a:pt x="0" y="53633"/>
                  </a:lnTo>
                  <a:cubicBezTo>
                    <a:pt x="0" y="39409"/>
                    <a:pt x="5651" y="25767"/>
                    <a:pt x="15709" y="15709"/>
                  </a:cubicBezTo>
                  <a:cubicBezTo>
                    <a:pt x="25767" y="5651"/>
                    <a:pt x="39409" y="0"/>
                    <a:pt x="53633" y="0"/>
                  </a:cubicBezTo>
                  <a:close/>
                </a:path>
              </a:pathLst>
            </a:custGeom>
            <a:solidFill>
              <a:srgbClr val="004369">
                <a:alpha val="58824"/>
              </a:srgbClr>
            </a:solidFill>
          </p:spPr>
        </p:sp>
        <p:sp>
          <p:nvSpPr>
            <p:cNvPr name="TextBox 20" id="20"/>
            <p:cNvSpPr txBox="true"/>
            <p:nvPr/>
          </p:nvSpPr>
          <p:spPr>
            <a:xfrm>
              <a:off x="0" y="-123825"/>
              <a:ext cx="1938910" cy="309410"/>
            </a:xfrm>
            <a:prstGeom prst="rect">
              <a:avLst/>
            </a:prstGeom>
          </p:spPr>
          <p:txBody>
            <a:bodyPr anchor="ctr" rtlCol="false" tIns="50800" lIns="50800" bIns="50800" rIns="50800"/>
            <a:lstStyle/>
            <a:p>
              <a:pPr algn="ctr">
                <a:lnSpc>
                  <a:spcPts val="3336"/>
                </a:lnSpc>
              </a:pPr>
            </a:p>
          </p:txBody>
        </p:sp>
      </p:grpSp>
      <p:sp>
        <p:nvSpPr>
          <p:cNvPr name="TextBox 21" id="21"/>
          <p:cNvSpPr txBox="true"/>
          <p:nvPr/>
        </p:nvSpPr>
        <p:spPr>
          <a:xfrm rot="0">
            <a:off x="1284748" y="1845259"/>
            <a:ext cx="5403553" cy="1280034"/>
          </a:xfrm>
          <a:prstGeom prst="rect">
            <a:avLst/>
          </a:prstGeom>
        </p:spPr>
        <p:txBody>
          <a:bodyPr anchor="t" rtlCol="false" tIns="0" lIns="0" bIns="0" rIns="0">
            <a:spAutoFit/>
          </a:bodyPr>
          <a:lstStyle/>
          <a:p>
            <a:pPr algn="l">
              <a:lnSpc>
                <a:spcPts val="4725"/>
              </a:lnSpc>
            </a:pPr>
            <a:r>
              <a:rPr lang="en-US" sz="3399">
                <a:solidFill>
                  <a:srgbClr val="FFFFFF"/>
                </a:solidFill>
                <a:latin typeface="Agrandir Bold"/>
              </a:rPr>
              <a:t>Statistics for 2023:</a:t>
            </a:r>
          </a:p>
          <a:p>
            <a:pPr algn="l">
              <a:lnSpc>
                <a:spcPts val="4725"/>
              </a:lnSpc>
            </a:pPr>
          </a:p>
        </p:txBody>
      </p:sp>
      <p:sp>
        <p:nvSpPr>
          <p:cNvPr name="TextBox 22" id="22"/>
          <p:cNvSpPr txBox="true"/>
          <p:nvPr/>
        </p:nvSpPr>
        <p:spPr>
          <a:xfrm rot="0">
            <a:off x="1284748" y="4055873"/>
            <a:ext cx="5934771" cy="4850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Mean Water Area:              74 . 13 m²</a:t>
            </a:r>
          </a:p>
        </p:txBody>
      </p:sp>
      <p:sp>
        <p:nvSpPr>
          <p:cNvPr name="TextBox 23" id="23"/>
          <p:cNvSpPr txBox="true"/>
          <p:nvPr/>
        </p:nvSpPr>
        <p:spPr>
          <a:xfrm rot="0">
            <a:off x="1284748" y="5342955"/>
            <a:ext cx="5934771" cy="4850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Minimum Water Area:        0 m²</a:t>
            </a:r>
          </a:p>
        </p:txBody>
      </p:sp>
      <p:sp>
        <p:nvSpPr>
          <p:cNvPr name="TextBox 24" id="24"/>
          <p:cNvSpPr txBox="true"/>
          <p:nvPr/>
        </p:nvSpPr>
        <p:spPr>
          <a:xfrm rot="0">
            <a:off x="1284748" y="6644056"/>
            <a:ext cx="6382317" cy="4850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Variance in Water Area:    143579 . 61  m²</a:t>
            </a:r>
          </a:p>
        </p:txBody>
      </p:sp>
      <p:sp>
        <p:nvSpPr>
          <p:cNvPr name="TextBox 25" id="25"/>
          <p:cNvSpPr txBox="true"/>
          <p:nvPr/>
        </p:nvSpPr>
        <p:spPr>
          <a:xfrm rot="0">
            <a:off x="1284748" y="7896681"/>
            <a:ext cx="7444940" cy="9041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 Total Water Area in 2023:  97725403 . 71  m²</a:t>
            </a:r>
          </a:p>
          <a:p>
            <a:pPr algn="l">
              <a:lnSpc>
                <a:spcPts val="3336"/>
              </a:lnSpc>
            </a:pPr>
          </a:p>
        </p:txBody>
      </p:sp>
      <p:sp>
        <p:nvSpPr>
          <p:cNvPr name="TextBox 26" id="26"/>
          <p:cNvSpPr txBox="true"/>
          <p:nvPr/>
        </p:nvSpPr>
        <p:spPr>
          <a:xfrm rot="0">
            <a:off x="817895" y="290398"/>
            <a:ext cx="14005039" cy="1815137"/>
          </a:xfrm>
          <a:prstGeom prst="rect">
            <a:avLst/>
          </a:prstGeom>
        </p:spPr>
        <p:txBody>
          <a:bodyPr anchor="t" rtlCol="false" tIns="0" lIns="0" bIns="0" rIns="0">
            <a:spAutoFit/>
          </a:bodyPr>
          <a:lstStyle/>
          <a:p>
            <a:pPr algn="l">
              <a:lnSpc>
                <a:spcPts val="6854"/>
              </a:lnSpc>
            </a:pPr>
            <a:r>
              <a:rPr lang="en-US" sz="5760">
                <a:solidFill>
                  <a:srgbClr val="FFFFFF"/>
                </a:solidFill>
                <a:latin typeface="Horizon"/>
              </a:rPr>
              <a:t>STATISTICAL ANALYSIS</a:t>
            </a:r>
          </a:p>
          <a:p>
            <a:pPr algn="l" marL="0" indent="0" lvl="0">
              <a:lnSpc>
                <a:spcPts val="6854"/>
              </a:lnSpc>
              <a:spcBef>
                <a:spcPct val="0"/>
              </a:spcBef>
            </a:pPr>
          </a:p>
        </p:txBody>
      </p:sp>
      <p:sp>
        <p:nvSpPr>
          <p:cNvPr name="TextBox 27" id="27"/>
          <p:cNvSpPr txBox="true"/>
          <p:nvPr/>
        </p:nvSpPr>
        <p:spPr>
          <a:xfrm rot="0">
            <a:off x="1284748" y="2965142"/>
            <a:ext cx="5934771" cy="485013"/>
          </a:xfrm>
          <a:prstGeom prst="rect">
            <a:avLst/>
          </a:prstGeom>
        </p:spPr>
        <p:txBody>
          <a:bodyPr anchor="t" rtlCol="false" tIns="0" lIns="0" bIns="0" rIns="0">
            <a:spAutoFit/>
          </a:bodyPr>
          <a:lstStyle/>
          <a:p>
            <a:pPr algn="l">
              <a:lnSpc>
                <a:spcPts val="3336"/>
              </a:lnSpc>
            </a:pPr>
            <a:r>
              <a:rPr lang="en-US" sz="2400">
                <a:solidFill>
                  <a:srgbClr val="FFFFFF"/>
                </a:solidFill>
                <a:latin typeface="Agrandir Bold"/>
              </a:rPr>
              <a:t>Maximum Water Area:     3177 . 44 m²</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000.0000" end="0.0000"/>
                </p14:media>
              </p:ext>
            </p:extLst>
          </p:nvPr>
        </p:nvPicPr>
        <p:blipFill>
          <a:blip r:embed="rId2"/>
          <a:srcRect l="6806" t="0" r="6530" b="13621"/>
          <a:stretch>
            <a:fillRect/>
          </a:stretch>
        </p:blipFill>
        <p:spPr>
          <a:xfrm flipH="false" flipV="false">
            <a:off x="0" y="0"/>
            <a:ext cx="18288000" cy="10287000"/>
          </a:xfrm>
          <a:prstGeom prst="rect">
            <a:avLst/>
          </a:prstGeom>
        </p:spPr>
      </p:pic>
      <p:sp>
        <p:nvSpPr>
          <p:cNvPr name="Freeform 3" id="3"/>
          <p:cNvSpPr/>
          <p:nvPr/>
        </p:nvSpPr>
        <p:spPr>
          <a:xfrm flipH="false" flipV="false" rot="0">
            <a:off x="285324" y="2286497"/>
            <a:ext cx="17736403" cy="7196221"/>
          </a:xfrm>
          <a:custGeom>
            <a:avLst/>
            <a:gdLst/>
            <a:ahLst/>
            <a:cxnLst/>
            <a:rect r="r" b="b" t="t" l="l"/>
            <a:pathLst>
              <a:path h="7196221" w="17736403">
                <a:moveTo>
                  <a:pt x="0" y="0"/>
                </a:moveTo>
                <a:lnTo>
                  <a:pt x="17736402" y="0"/>
                </a:lnTo>
                <a:lnTo>
                  <a:pt x="17736402" y="7196221"/>
                </a:lnTo>
                <a:lnTo>
                  <a:pt x="0" y="7196221"/>
                </a:lnTo>
                <a:lnTo>
                  <a:pt x="0" y="0"/>
                </a:lnTo>
                <a:close/>
              </a:path>
            </a:pathLst>
          </a:custGeom>
          <a:blipFill>
            <a:blip r:embed="rId5"/>
            <a:stretch>
              <a:fillRect l="-3655" t="-7641" r="-4087" b="-702"/>
            </a:stretch>
          </a:blipFill>
        </p:spPr>
      </p:sp>
      <p:sp>
        <p:nvSpPr>
          <p:cNvPr name="TextBox 4" id="4"/>
          <p:cNvSpPr txBox="true"/>
          <p:nvPr/>
        </p:nvSpPr>
        <p:spPr>
          <a:xfrm rot="0">
            <a:off x="1449527" y="1371440"/>
            <a:ext cx="3528557" cy="591865"/>
          </a:xfrm>
          <a:prstGeom prst="rect">
            <a:avLst/>
          </a:prstGeom>
        </p:spPr>
        <p:txBody>
          <a:bodyPr anchor="t" rtlCol="false" tIns="0" lIns="0" bIns="0" rIns="0">
            <a:spAutoFit/>
          </a:bodyPr>
          <a:lstStyle/>
          <a:p>
            <a:pPr algn="l">
              <a:lnSpc>
                <a:spcPts val="3746"/>
              </a:lnSpc>
            </a:pPr>
            <a:r>
              <a:rPr lang="en-US" sz="3637">
                <a:solidFill>
                  <a:srgbClr val="FFFFFF"/>
                </a:solidFill>
                <a:latin typeface="Agrandir Ultra-Bold"/>
              </a:rPr>
              <a:t>YEAR  2022:</a:t>
            </a:r>
          </a:p>
        </p:txBody>
      </p:sp>
      <p:sp>
        <p:nvSpPr>
          <p:cNvPr name="TextBox 5" id="5"/>
          <p:cNvSpPr txBox="true"/>
          <p:nvPr/>
        </p:nvSpPr>
        <p:spPr>
          <a:xfrm rot="0">
            <a:off x="1028700" y="126477"/>
            <a:ext cx="16031626" cy="959870"/>
          </a:xfrm>
          <a:prstGeom prst="rect">
            <a:avLst/>
          </a:prstGeom>
        </p:spPr>
        <p:txBody>
          <a:bodyPr anchor="t" rtlCol="false" tIns="0" lIns="0" bIns="0" rIns="0">
            <a:spAutoFit/>
          </a:bodyPr>
          <a:lstStyle/>
          <a:p>
            <a:pPr algn="ctr" marL="0" indent="0" lvl="0">
              <a:lnSpc>
                <a:spcPts val="6906"/>
              </a:lnSpc>
              <a:spcBef>
                <a:spcPct val="0"/>
              </a:spcBef>
            </a:pPr>
            <a:r>
              <a:rPr lang="en-US" sz="5803">
                <a:solidFill>
                  <a:srgbClr val="FFFFFF"/>
                </a:solidFill>
                <a:latin typeface="Horizon"/>
              </a:rPr>
              <a:t>HISTOGRAMS</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000.0000" end="0.0000"/>
                </p14:media>
              </p:ext>
            </p:extLst>
          </p:nvPr>
        </p:nvPicPr>
        <p:blipFill>
          <a:blip r:embed="rId2"/>
          <a:srcRect l="6806" t="0" r="6530" b="13621"/>
          <a:stretch>
            <a:fillRect/>
          </a:stretch>
        </p:blipFill>
        <p:spPr>
          <a:xfrm flipH="false" flipV="false">
            <a:off x="0" y="0"/>
            <a:ext cx="18288000" cy="10287000"/>
          </a:xfrm>
          <a:prstGeom prst="rect">
            <a:avLst/>
          </a:prstGeom>
        </p:spPr>
      </p:pic>
      <p:sp>
        <p:nvSpPr>
          <p:cNvPr name="Freeform 3" id="3"/>
          <p:cNvSpPr/>
          <p:nvPr/>
        </p:nvSpPr>
        <p:spPr>
          <a:xfrm flipH="false" flipV="false" rot="0">
            <a:off x="349516" y="2201821"/>
            <a:ext cx="17577785" cy="7297312"/>
          </a:xfrm>
          <a:custGeom>
            <a:avLst/>
            <a:gdLst/>
            <a:ahLst/>
            <a:cxnLst/>
            <a:rect r="r" b="b" t="t" l="l"/>
            <a:pathLst>
              <a:path h="7297312" w="17577785">
                <a:moveTo>
                  <a:pt x="0" y="0"/>
                </a:moveTo>
                <a:lnTo>
                  <a:pt x="17577785" y="0"/>
                </a:lnTo>
                <a:lnTo>
                  <a:pt x="17577785" y="7297312"/>
                </a:lnTo>
                <a:lnTo>
                  <a:pt x="0" y="7297312"/>
                </a:lnTo>
                <a:lnTo>
                  <a:pt x="0" y="0"/>
                </a:lnTo>
                <a:close/>
              </a:path>
            </a:pathLst>
          </a:custGeom>
          <a:blipFill>
            <a:blip r:embed="rId5"/>
            <a:stretch>
              <a:fillRect l="-4284" t="-5862" r="-4249" b="-801"/>
            </a:stretch>
          </a:blipFill>
        </p:spPr>
      </p:sp>
      <p:sp>
        <p:nvSpPr>
          <p:cNvPr name="TextBox 4" id="4"/>
          <p:cNvSpPr txBox="true"/>
          <p:nvPr/>
        </p:nvSpPr>
        <p:spPr>
          <a:xfrm rot="0">
            <a:off x="1416973" y="1370782"/>
            <a:ext cx="3398339" cy="591865"/>
          </a:xfrm>
          <a:prstGeom prst="rect">
            <a:avLst/>
          </a:prstGeom>
        </p:spPr>
        <p:txBody>
          <a:bodyPr anchor="t" rtlCol="false" tIns="0" lIns="0" bIns="0" rIns="0">
            <a:spAutoFit/>
          </a:bodyPr>
          <a:lstStyle/>
          <a:p>
            <a:pPr algn="l">
              <a:lnSpc>
                <a:spcPts val="3746"/>
              </a:lnSpc>
            </a:pPr>
            <a:r>
              <a:rPr lang="en-US" sz="3637">
                <a:solidFill>
                  <a:srgbClr val="FFFFFF"/>
                </a:solidFill>
                <a:latin typeface="Agrandir Ultra-Bold"/>
              </a:rPr>
              <a:t>YEAR  2023:</a:t>
            </a:r>
          </a:p>
        </p:txBody>
      </p:sp>
      <p:sp>
        <p:nvSpPr>
          <p:cNvPr name="TextBox 5" id="5"/>
          <p:cNvSpPr txBox="true"/>
          <p:nvPr/>
        </p:nvSpPr>
        <p:spPr>
          <a:xfrm rot="0">
            <a:off x="1028700" y="126477"/>
            <a:ext cx="16031626" cy="959870"/>
          </a:xfrm>
          <a:prstGeom prst="rect">
            <a:avLst/>
          </a:prstGeom>
        </p:spPr>
        <p:txBody>
          <a:bodyPr anchor="t" rtlCol="false" tIns="0" lIns="0" bIns="0" rIns="0">
            <a:spAutoFit/>
          </a:bodyPr>
          <a:lstStyle/>
          <a:p>
            <a:pPr algn="ctr" marL="0" indent="0" lvl="0">
              <a:lnSpc>
                <a:spcPts val="6906"/>
              </a:lnSpc>
              <a:spcBef>
                <a:spcPct val="0"/>
              </a:spcBef>
            </a:pPr>
            <a:r>
              <a:rPr lang="en-US" sz="5803">
                <a:solidFill>
                  <a:srgbClr val="FFFFFF"/>
                </a:solidFill>
                <a:latin typeface="Horizon"/>
              </a:rPr>
              <a:t>HISTOGRAMS</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000.0000" end="0.0000"/>
                </p14:media>
              </p:ext>
            </p:extLst>
          </p:nvPr>
        </p:nvPicPr>
        <p:blipFill>
          <a:blip r:embed="rId2"/>
          <a:srcRect l="6806" t="0" r="6530" b="13621"/>
          <a:stretch>
            <a:fillRect/>
          </a:stretch>
        </p:blipFill>
        <p:spPr>
          <a:xfrm flipH="false" flipV="false">
            <a:off x="0" y="0"/>
            <a:ext cx="18288000" cy="10287000"/>
          </a:xfrm>
          <a:prstGeom prst="rect">
            <a:avLst/>
          </a:prstGeom>
        </p:spPr>
      </p:pic>
      <p:grpSp>
        <p:nvGrpSpPr>
          <p:cNvPr name="Group 3" id="3"/>
          <p:cNvGrpSpPr/>
          <p:nvPr/>
        </p:nvGrpSpPr>
        <p:grpSpPr>
          <a:xfrm rot="0">
            <a:off x="742027" y="2119740"/>
            <a:ext cx="16449525" cy="5968531"/>
            <a:chOff x="0" y="0"/>
            <a:chExt cx="4332385" cy="1571959"/>
          </a:xfrm>
        </p:grpSpPr>
        <p:sp>
          <p:nvSpPr>
            <p:cNvPr name="Freeform 4" id="4"/>
            <p:cNvSpPr/>
            <p:nvPr/>
          </p:nvSpPr>
          <p:spPr>
            <a:xfrm flipH="false" flipV="false" rot="0">
              <a:off x="0" y="0"/>
              <a:ext cx="4332385" cy="1571959"/>
            </a:xfrm>
            <a:custGeom>
              <a:avLst/>
              <a:gdLst/>
              <a:ahLst/>
              <a:cxnLst/>
              <a:rect r="r" b="b" t="t" l="l"/>
              <a:pathLst>
                <a:path h="1571959" w="4332385">
                  <a:moveTo>
                    <a:pt x="24003" y="0"/>
                  </a:moveTo>
                  <a:lnTo>
                    <a:pt x="4308382" y="0"/>
                  </a:lnTo>
                  <a:cubicBezTo>
                    <a:pt x="4321639" y="0"/>
                    <a:pt x="4332385" y="10747"/>
                    <a:pt x="4332385" y="24003"/>
                  </a:cubicBezTo>
                  <a:lnTo>
                    <a:pt x="4332385" y="1547956"/>
                  </a:lnTo>
                  <a:cubicBezTo>
                    <a:pt x="4332385" y="1561212"/>
                    <a:pt x="4321639" y="1571959"/>
                    <a:pt x="4308382" y="1571959"/>
                  </a:cubicBezTo>
                  <a:lnTo>
                    <a:pt x="24003" y="1571959"/>
                  </a:lnTo>
                  <a:cubicBezTo>
                    <a:pt x="10747" y="1571959"/>
                    <a:pt x="0" y="1561212"/>
                    <a:pt x="0" y="1547956"/>
                  </a:cubicBezTo>
                  <a:lnTo>
                    <a:pt x="0" y="24003"/>
                  </a:lnTo>
                  <a:cubicBezTo>
                    <a:pt x="0" y="10747"/>
                    <a:pt x="10747" y="0"/>
                    <a:pt x="24003" y="0"/>
                  </a:cubicBezTo>
                  <a:close/>
                </a:path>
              </a:pathLst>
            </a:custGeom>
            <a:solidFill>
              <a:srgbClr val="004369">
                <a:alpha val="58824"/>
              </a:srgbClr>
            </a:solidFill>
          </p:spPr>
        </p:sp>
        <p:sp>
          <p:nvSpPr>
            <p:cNvPr name="TextBox 5" id="5"/>
            <p:cNvSpPr txBox="true"/>
            <p:nvPr/>
          </p:nvSpPr>
          <p:spPr>
            <a:xfrm>
              <a:off x="0" y="-123825"/>
              <a:ext cx="4332385" cy="1695784"/>
            </a:xfrm>
            <a:prstGeom prst="rect">
              <a:avLst/>
            </a:prstGeom>
          </p:spPr>
          <p:txBody>
            <a:bodyPr anchor="ctr" rtlCol="false" tIns="50800" lIns="50800" bIns="50800" rIns="50800"/>
            <a:lstStyle/>
            <a:p>
              <a:pPr algn="ctr">
                <a:lnSpc>
                  <a:spcPts val="3336"/>
                </a:lnSpc>
              </a:pPr>
            </a:p>
          </p:txBody>
        </p:sp>
      </p:grpSp>
      <p:sp>
        <p:nvSpPr>
          <p:cNvPr name="Freeform 6" id="6"/>
          <p:cNvSpPr/>
          <p:nvPr/>
        </p:nvSpPr>
        <p:spPr>
          <a:xfrm flipH="false" flipV="false" rot="0">
            <a:off x="742027" y="3882474"/>
            <a:ext cx="16449525" cy="6252126"/>
          </a:xfrm>
          <a:custGeom>
            <a:avLst/>
            <a:gdLst/>
            <a:ahLst/>
            <a:cxnLst/>
            <a:rect r="r" b="b" t="t" l="l"/>
            <a:pathLst>
              <a:path h="6252126" w="16449525">
                <a:moveTo>
                  <a:pt x="0" y="0"/>
                </a:moveTo>
                <a:lnTo>
                  <a:pt x="16449525" y="0"/>
                </a:lnTo>
                <a:lnTo>
                  <a:pt x="16449525" y="6252126"/>
                </a:lnTo>
                <a:lnTo>
                  <a:pt x="0" y="6252126"/>
                </a:lnTo>
                <a:lnTo>
                  <a:pt x="0" y="0"/>
                </a:lnTo>
                <a:close/>
              </a:path>
            </a:pathLst>
          </a:custGeom>
          <a:blipFill>
            <a:blip r:embed="rId5"/>
            <a:stretch>
              <a:fillRect l="-1328" t="-11245" r="-3483" b="-1264"/>
            </a:stretch>
          </a:blipFill>
        </p:spPr>
      </p:sp>
      <p:sp>
        <p:nvSpPr>
          <p:cNvPr name="TextBox 7" id="7"/>
          <p:cNvSpPr txBox="true"/>
          <p:nvPr/>
        </p:nvSpPr>
        <p:spPr>
          <a:xfrm rot="0">
            <a:off x="1416973" y="1466032"/>
            <a:ext cx="9160485" cy="591865"/>
          </a:xfrm>
          <a:prstGeom prst="rect">
            <a:avLst/>
          </a:prstGeom>
        </p:spPr>
        <p:txBody>
          <a:bodyPr anchor="t" rtlCol="false" tIns="0" lIns="0" bIns="0" rIns="0">
            <a:spAutoFit/>
          </a:bodyPr>
          <a:lstStyle/>
          <a:p>
            <a:pPr algn="l">
              <a:lnSpc>
                <a:spcPts val="3746"/>
              </a:lnSpc>
            </a:pPr>
            <a:r>
              <a:rPr lang="en-US" sz="3637">
                <a:solidFill>
                  <a:srgbClr val="FFFFFF"/>
                </a:solidFill>
                <a:latin typeface="Agrandir Ultra-Bold"/>
              </a:rPr>
              <a:t>Overview of Water Extents in 2022</a:t>
            </a:r>
          </a:p>
        </p:txBody>
      </p:sp>
      <p:sp>
        <p:nvSpPr>
          <p:cNvPr name="TextBox 8" id="8"/>
          <p:cNvSpPr txBox="true"/>
          <p:nvPr/>
        </p:nvSpPr>
        <p:spPr>
          <a:xfrm rot="0">
            <a:off x="742027" y="221727"/>
            <a:ext cx="16449525" cy="1836170"/>
          </a:xfrm>
          <a:prstGeom prst="rect">
            <a:avLst/>
          </a:prstGeom>
        </p:spPr>
        <p:txBody>
          <a:bodyPr anchor="t" rtlCol="false" tIns="0" lIns="0" bIns="0" rIns="0">
            <a:spAutoFit/>
          </a:bodyPr>
          <a:lstStyle/>
          <a:p>
            <a:pPr algn="ctr">
              <a:lnSpc>
                <a:spcPts val="6906"/>
              </a:lnSpc>
            </a:pPr>
            <a:r>
              <a:rPr lang="en-US" sz="5803">
                <a:solidFill>
                  <a:srgbClr val="FFFFFF"/>
                </a:solidFill>
                <a:latin typeface="Horizon"/>
              </a:rPr>
              <a:t>RESULTS AND COMPARISON</a:t>
            </a:r>
          </a:p>
          <a:p>
            <a:pPr algn="ctr" marL="0" indent="0" lvl="0">
              <a:lnSpc>
                <a:spcPts val="6906"/>
              </a:lnSpc>
              <a:spcBef>
                <a:spcPct val="0"/>
              </a:spcBef>
            </a:pPr>
          </a:p>
        </p:txBody>
      </p:sp>
      <p:sp>
        <p:nvSpPr>
          <p:cNvPr name="TextBox 9" id="9"/>
          <p:cNvSpPr txBox="true"/>
          <p:nvPr/>
        </p:nvSpPr>
        <p:spPr>
          <a:xfrm rot="0">
            <a:off x="1028700" y="2142458"/>
            <a:ext cx="15876179" cy="1453339"/>
          </a:xfrm>
          <a:prstGeom prst="rect">
            <a:avLst/>
          </a:prstGeom>
        </p:spPr>
        <p:txBody>
          <a:bodyPr anchor="t" rtlCol="false" tIns="0" lIns="0" bIns="0" rIns="0">
            <a:spAutoFit/>
          </a:bodyPr>
          <a:lstStyle/>
          <a:p>
            <a:pPr algn="ctr">
              <a:lnSpc>
                <a:spcPts val="5709"/>
              </a:lnSpc>
            </a:pPr>
            <a:r>
              <a:rPr lang="en-US" sz="2731">
                <a:solidFill>
                  <a:srgbClr val="FFFFFF"/>
                </a:solidFill>
                <a:latin typeface="Agrandir"/>
              </a:rPr>
              <a:t>The 2022 saw a significant variation in the water level of the Po River south of Cremona. In MAY the level of water is further increased. However, in JULY we have seen drop water levels.</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000.0000" end="0.0000"/>
                </p14:media>
              </p:ext>
            </p:extLst>
          </p:nvPr>
        </p:nvPicPr>
        <p:blipFill>
          <a:blip r:embed="rId2"/>
          <a:srcRect l="6806" t="0" r="6530" b="13621"/>
          <a:stretch>
            <a:fillRect/>
          </a:stretch>
        </p:blipFill>
        <p:spPr>
          <a:xfrm flipH="false" flipV="false">
            <a:off x="0" y="0"/>
            <a:ext cx="18288000" cy="10287000"/>
          </a:xfrm>
          <a:prstGeom prst="rect">
            <a:avLst/>
          </a:prstGeom>
        </p:spPr>
      </p:pic>
      <p:grpSp>
        <p:nvGrpSpPr>
          <p:cNvPr name="Group 3" id="3"/>
          <p:cNvGrpSpPr/>
          <p:nvPr/>
        </p:nvGrpSpPr>
        <p:grpSpPr>
          <a:xfrm rot="0">
            <a:off x="742027" y="1962647"/>
            <a:ext cx="16449525" cy="6125624"/>
            <a:chOff x="0" y="0"/>
            <a:chExt cx="4332385" cy="1613333"/>
          </a:xfrm>
        </p:grpSpPr>
        <p:sp>
          <p:nvSpPr>
            <p:cNvPr name="Freeform 4" id="4"/>
            <p:cNvSpPr/>
            <p:nvPr/>
          </p:nvSpPr>
          <p:spPr>
            <a:xfrm flipH="false" flipV="false" rot="0">
              <a:off x="0" y="0"/>
              <a:ext cx="4332385" cy="1613333"/>
            </a:xfrm>
            <a:custGeom>
              <a:avLst/>
              <a:gdLst/>
              <a:ahLst/>
              <a:cxnLst/>
              <a:rect r="r" b="b" t="t" l="l"/>
              <a:pathLst>
                <a:path h="1613333" w="4332385">
                  <a:moveTo>
                    <a:pt x="24003" y="0"/>
                  </a:moveTo>
                  <a:lnTo>
                    <a:pt x="4308382" y="0"/>
                  </a:lnTo>
                  <a:cubicBezTo>
                    <a:pt x="4321639" y="0"/>
                    <a:pt x="4332385" y="10747"/>
                    <a:pt x="4332385" y="24003"/>
                  </a:cubicBezTo>
                  <a:lnTo>
                    <a:pt x="4332385" y="1589330"/>
                  </a:lnTo>
                  <a:cubicBezTo>
                    <a:pt x="4332385" y="1602586"/>
                    <a:pt x="4321639" y="1613333"/>
                    <a:pt x="4308382" y="1613333"/>
                  </a:cubicBezTo>
                  <a:lnTo>
                    <a:pt x="24003" y="1613333"/>
                  </a:lnTo>
                  <a:cubicBezTo>
                    <a:pt x="10747" y="1613333"/>
                    <a:pt x="0" y="1602586"/>
                    <a:pt x="0" y="1589330"/>
                  </a:cubicBezTo>
                  <a:lnTo>
                    <a:pt x="0" y="24003"/>
                  </a:lnTo>
                  <a:cubicBezTo>
                    <a:pt x="0" y="10747"/>
                    <a:pt x="10747" y="0"/>
                    <a:pt x="24003" y="0"/>
                  </a:cubicBezTo>
                  <a:close/>
                </a:path>
              </a:pathLst>
            </a:custGeom>
            <a:solidFill>
              <a:srgbClr val="004369">
                <a:alpha val="58824"/>
              </a:srgbClr>
            </a:solidFill>
          </p:spPr>
        </p:sp>
        <p:sp>
          <p:nvSpPr>
            <p:cNvPr name="TextBox 5" id="5"/>
            <p:cNvSpPr txBox="true"/>
            <p:nvPr/>
          </p:nvSpPr>
          <p:spPr>
            <a:xfrm>
              <a:off x="0" y="-123825"/>
              <a:ext cx="4332385" cy="1737158"/>
            </a:xfrm>
            <a:prstGeom prst="rect">
              <a:avLst/>
            </a:prstGeom>
          </p:spPr>
          <p:txBody>
            <a:bodyPr anchor="ctr" rtlCol="false" tIns="50800" lIns="50800" bIns="50800" rIns="50800"/>
            <a:lstStyle/>
            <a:p>
              <a:pPr algn="ctr">
                <a:lnSpc>
                  <a:spcPts val="3336"/>
                </a:lnSpc>
              </a:pPr>
            </a:p>
          </p:txBody>
        </p:sp>
      </p:grpSp>
      <p:sp>
        <p:nvSpPr>
          <p:cNvPr name="Freeform 6" id="6"/>
          <p:cNvSpPr/>
          <p:nvPr/>
        </p:nvSpPr>
        <p:spPr>
          <a:xfrm flipH="false" flipV="false" rot="0">
            <a:off x="751552" y="4146577"/>
            <a:ext cx="16449525" cy="5686476"/>
          </a:xfrm>
          <a:custGeom>
            <a:avLst/>
            <a:gdLst/>
            <a:ahLst/>
            <a:cxnLst/>
            <a:rect r="r" b="b" t="t" l="l"/>
            <a:pathLst>
              <a:path h="5686476" w="16449525">
                <a:moveTo>
                  <a:pt x="0" y="0"/>
                </a:moveTo>
                <a:lnTo>
                  <a:pt x="16449525" y="0"/>
                </a:lnTo>
                <a:lnTo>
                  <a:pt x="16449525" y="5686476"/>
                </a:lnTo>
                <a:lnTo>
                  <a:pt x="0" y="5686476"/>
                </a:lnTo>
                <a:lnTo>
                  <a:pt x="0" y="0"/>
                </a:lnTo>
                <a:close/>
              </a:path>
            </a:pathLst>
          </a:custGeom>
          <a:blipFill>
            <a:blip r:embed="rId5"/>
            <a:stretch>
              <a:fillRect l="0" t="-17262" r="0" b="-760"/>
            </a:stretch>
          </a:blipFill>
        </p:spPr>
      </p:sp>
      <p:sp>
        <p:nvSpPr>
          <p:cNvPr name="TextBox 7" id="7"/>
          <p:cNvSpPr txBox="true"/>
          <p:nvPr/>
        </p:nvSpPr>
        <p:spPr>
          <a:xfrm rot="0">
            <a:off x="1028700" y="1370782"/>
            <a:ext cx="9160485" cy="591865"/>
          </a:xfrm>
          <a:prstGeom prst="rect">
            <a:avLst/>
          </a:prstGeom>
        </p:spPr>
        <p:txBody>
          <a:bodyPr anchor="t" rtlCol="false" tIns="0" lIns="0" bIns="0" rIns="0">
            <a:spAutoFit/>
          </a:bodyPr>
          <a:lstStyle/>
          <a:p>
            <a:pPr algn="l">
              <a:lnSpc>
                <a:spcPts val="3746"/>
              </a:lnSpc>
            </a:pPr>
            <a:r>
              <a:rPr lang="en-US" sz="3637">
                <a:solidFill>
                  <a:srgbClr val="FFFFFF"/>
                </a:solidFill>
                <a:latin typeface="Agrandir Ultra-Bold"/>
              </a:rPr>
              <a:t>Overview of Water Extents in  2023</a:t>
            </a:r>
          </a:p>
        </p:txBody>
      </p:sp>
      <p:sp>
        <p:nvSpPr>
          <p:cNvPr name="TextBox 8" id="8"/>
          <p:cNvSpPr txBox="true"/>
          <p:nvPr/>
        </p:nvSpPr>
        <p:spPr>
          <a:xfrm rot="0">
            <a:off x="742027" y="162680"/>
            <a:ext cx="16449525" cy="975250"/>
          </a:xfrm>
          <a:prstGeom prst="rect">
            <a:avLst/>
          </a:prstGeom>
        </p:spPr>
        <p:txBody>
          <a:bodyPr anchor="t" rtlCol="false" tIns="0" lIns="0" bIns="0" rIns="0">
            <a:spAutoFit/>
          </a:bodyPr>
          <a:lstStyle/>
          <a:p>
            <a:pPr algn="ctr" marL="0" indent="0" lvl="0">
              <a:lnSpc>
                <a:spcPts val="7175"/>
              </a:lnSpc>
              <a:spcBef>
                <a:spcPct val="0"/>
              </a:spcBef>
            </a:pPr>
            <a:r>
              <a:rPr lang="en-US" sz="6029">
                <a:solidFill>
                  <a:srgbClr val="FFFFFF"/>
                </a:solidFill>
                <a:latin typeface="Horizon"/>
              </a:rPr>
              <a:t>RESULTS AND COMPARISON</a:t>
            </a:r>
          </a:p>
        </p:txBody>
      </p:sp>
      <p:sp>
        <p:nvSpPr>
          <p:cNvPr name="TextBox 9" id="9"/>
          <p:cNvSpPr txBox="true"/>
          <p:nvPr/>
        </p:nvSpPr>
        <p:spPr>
          <a:xfrm rot="0">
            <a:off x="751552" y="1944104"/>
            <a:ext cx="16449525" cy="1964348"/>
          </a:xfrm>
          <a:prstGeom prst="rect">
            <a:avLst/>
          </a:prstGeom>
        </p:spPr>
        <p:txBody>
          <a:bodyPr anchor="t" rtlCol="false" tIns="0" lIns="0" bIns="0" rIns="0">
            <a:spAutoFit/>
          </a:bodyPr>
          <a:lstStyle/>
          <a:p>
            <a:pPr algn="ctr">
              <a:lnSpc>
                <a:spcPts val="5135"/>
              </a:lnSpc>
            </a:pPr>
            <a:r>
              <a:rPr lang="en-US" sz="2731">
                <a:solidFill>
                  <a:srgbClr val="FFFFFF"/>
                </a:solidFill>
                <a:latin typeface="Agrandir"/>
              </a:rPr>
              <a:t>The analysis of the Po River's water extents in 2023 has differences compared to 2022.</a:t>
            </a:r>
          </a:p>
          <a:p>
            <a:pPr algn="ctr">
              <a:lnSpc>
                <a:spcPts val="5135"/>
              </a:lnSpc>
            </a:pPr>
            <a:r>
              <a:rPr lang="en-US" sz="2731">
                <a:solidFill>
                  <a:srgbClr val="FFFFFF"/>
                </a:solidFill>
                <a:latin typeface="Agrandir"/>
              </a:rPr>
              <a:t> In MAY it has higher water levels due rainfall and/or snowmelt. These variations show how climate influences affect rivers and emphasize the value of continuous monitoring.</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000.0000" end="0.0000"/>
                </p14:media>
              </p:ext>
            </p:extLst>
          </p:nvPr>
        </p:nvPicPr>
        <p:blipFill>
          <a:blip r:embed="rId2"/>
          <a:srcRect l="6806" t="0" r="6530" b="13621"/>
          <a:stretch>
            <a:fillRect/>
          </a:stretch>
        </p:blipFill>
        <p:spPr>
          <a:xfrm flipH="false" flipV="false">
            <a:off x="0" y="0"/>
            <a:ext cx="18288000" cy="10287000"/>
          </a:xfrm>
          <a:prstGeom prst="rect">
            <a:avLst/>
          </a:prstGeom>
        </p:spPr>
      </p:pic>
      <p:grpSp>
        <p:nvGrpSpPr>
          <p:cNvPr name="Group 3" id="3"/>
          <p:cNvGrpSpPr/>
          <p:nvPr/>
        </p:nvGrpSpPr>
        <p:grpSpPr>
          <a:xfrm rot="0">
            <a:off x="742027" y="1962647"/>
            <a:ext cx="16696385" cy="6125624"/>
            <a:chOff x="0" y="0"/>
            <a:chExt cx="4397402" cy="1613333"/>
          </a:xfrm>
        </p:grpSpPr>
        <p:sp>
          <p:nvSpPr>
            <p:cNvPr name="Freeform 4" id="4"/>
            <p:cNvSpPr/>
            <p:nvPr/>
          </p:nvSpPr>
          <p:spPr>
            <a:xfrm flipH="false" flipV="false" rot="0">
              <a:off x="0" y="0"/>
              <a:ext cx="4397402" cy="1613333"/>
            </a:xfrm>
            <a:custGeom>
              <a:avLst/>
              <a:gdLst/>
              <a:ahLst/>
              <a:cxnLst/>
              <a:rect r="r" b="b" t="t" l="l"/>
              <a:pathLst>
                <a:path h="1613333" w="4397402">
                  <a:moveTo>
                    <a:pt x="23648" y="0"/>
                  </a:moveTo>
                  <a:lnTo>
                    <a:pt x="4373754" y="0"/>
                  </a:lnTo>
                  <a:cubicBezTo>
                    <a:pt x="4386814" y="0"/>
                    <a:pt x="4397402" y="10588"/>
                    <a:pt x="4397402" y="23648"/>
                  </a:cubicBezTo>
                  <a:lnTo>
                    <a:pt x="4397402" y="1589685"/>
                  </a:lnTo>
                  <a:cubicBezTo>
                    <a:pt x="4397402" y="1602745"/>
                    <a:pt x="4386814" y="1613333"/>
                    <a:pt x="4373754" y="1613333"/>
                  </a:cubicBezTo>
                  <a:lnTo>
                    <a:pt x="23648" y="1613333"/>
                  </a:lnTo>
                  <a:cubicBezTo>
                    <a:pt x="17376" y="1613333"/>
                    <a:pt x="11361" y="1610842"/>
                    <a:pt x="6926" y="1606407"/>
                  </a:cubicBezTo>
                  <a:cubicBezTo>
                    <a:pt x="2491" y="1601972"/>
                    <a:pt x="0" y="1595957"/>
                    <a:pt x="0" y="1589685"/>
                  </a:cubicBezTo>
                  <a:lnTo>
                    <a:pt x="0" y="23648"/>
                  </a:lnTo>
                  <a:cubicBezTo>
                    <a:pt x="0" y="17376"/>
                    <a:pt x="2491" y="11361"/>
                    <a:pt x="6926" y="6926"/>
                  </a:cubicBezTo>
                  <a:cubicBezTo>
                    <a:pt x="11361" y="2491"/>
                    <a:pt x="17376" y="0"/>
                    <a:pt x="23648" y="0"/>
                  </a:cubicBezTo>
                  <a:close/>
                </a:path>
              </a:pathLst>
            </a:custGeom>
            <a:solidFill>
              <a:srgbClr val="004369">
                <a:alpha val="58824"/>
              </a:srgbClr>
            </a:solidFill>
          </p:spPr>
        </p:sp>
        <p:sp>
          <p:nvSpPr>
            <p:cNvPr name="TextBox 5" id="5"/>
            <p:cNvSpPr txBox="true"/>
            <p:nvPr/>
          </p:nvSpPr>
          <p:spPr>
            <a:xfrm>
              <a:off x="0" y="-123825"/>
              <a:ext cx="4397402" cy="1737158"/>
            </a:xfrm>
            <a:prstGeom prst="rect">
              <a:avLst/>
            </a:prstGeom>
          </p:spPr>
          <p:txBody>
            <a:bodyPr anchor="ctr" rtlCol="false" tIns="50800" lIns="50800" bIns="50800" rIns="50800"/>
            <a:lstStyle/>
            <a:p>
              <a:pPr algn="ctr">
                <a:lnSpc>
                  <a:spcPts val="3336"/>
                </a:lnSpc>
              </a:pPr>
            </a:p>
          </p:txBody>
        </p:sp>
      </p:grpSp>
      <p:sp>
        <p:nvSpPr>
          <p:cNvPr name="Freeform 6" id="6"/>
          <p:cNvSpPr/>
          <p:nvPr/>
        </p:nvSpPr>
        <p:spPr>
          <a:xfrm flipH="false" flipV="false" rot="0">
            <a:off x="823987" y="4067243"/>
            <a:ext cx="16614425" cy="6013675"/>
          </a:xfrm>
          <a:custGeom>
            <a:avLst/>
            <a:gdLst/>
            <a:ahLst/>
            <a:cxnLst/>
            <a:rect r="r" b="b" t="t" l="l"/>
            <a:pathLst>
              <a:path h="6013675" w="16614425">
                <a:moveTo>
                  <a:pt x="0" y="0"/>
                </a:moveTo>
                <a:lnTo>
                  <a:pt x="16614425" y="0"/>
                </a:lnTo>
                <a:lnTo>
                  <a:pt x="16614425" y="6013676"/>
                </a:lnTo>
                <a:lnTo>
                  <a:pt x="0" y="6013676"/>
                </a:lnTo>
                <a:lnTo>
                  <a:pt x="0" y="0"/>
                </a:lnTo>
                <a:close/>
              </a:path>
            </a:pathLst>
          </a:custGeom>
          <a:blipFill>
            <a:blip r:embed="rId5"/>
            <a:stretch>
              <a:fillRect l="0" t="-11321" r="0" b="-1398"/>
            </a:stretch>
          </a:blipFill>
        </p:spPr>
      </p:sp>
      <p:sp>
        <p:nvSpPr>
          <p:cNvPr name="TextBox 7" id="7"/>
          <p:cNvSpPr txBox="true"/>
          <p:nvPr/>
        </p:nvSpPr>
        <p:spPr>
          <a:xfrm rot="0">
            <a:off x="1416973" y="1370782"/>
            <a:ext cx="9160485" cy="591865"/>
          </a:xfrm>
          <a:prstGeom prst="rect">
            <a:avLst/>
          </a:prstGeom>
        </p:spPr>
        <p:txBody>
          <a:bodyPr anchor="t" rtlCol="false" tIns="0" lIns="0" bIns="0" rIns="0">
            <a:spAutoFit/>
          </a:bodyPr>
          <a:lstStyle/>
          <a:p>
            <a:pPr algn="l">
              <a:lnSpc>
                <a:spcPts val="3746"/>
              </a:lnSpc>
            </a:pPr>
            <a:r>
              <a:rPr lang="en-US" sz="3637">
                <a:solidFill>
                  <a:srgbClr val="FFFFFF"/>
                </a:solidFill>
                <a:latin typeface="Agrandir Ultra-Bold"/>
              </a:rPr>
              <a:t> 2022 vs 2023 Water Extents</a:t>
            </a:r>
          </a:p>
        </p:txBody>
      </p:sp>
      <p:sp>
        <p:nvSpPr>
          <p:cNvPr name="TextBox 8" id="8"/>
          <p:cNvSpPr txBox="true"/>
          <p:nvPr/>
        </p:nvSpPr>
        <p:spPr>
          <a:xfrm rot="0">
            <a:off x="742027" y="274352"/>
            <a:ext cx="16449525" cy="1885693"/>
          </a:xfrm>
          <a:prstGeom prst="rect">
            <a:avLst/>
          </a:prstGeom>
        </p:spPr>
        <p:txBody>
          <a:bodyPr anchor="t" rtlCol="false" tIns="0" lIns="0" bIns="0" rIns="0">
            <a:spAutoFit/>
          </a:bodyPr>
          <a:lstStyle/>
          <a:p>
            <a:pPr algn="ctr">
              <a:lnSpc>
                <a:spcPts val="7175"/>
              </a:lnSpc>
            </a:pPr>
            <a:r>
              <a:rPr lang="en-US" sz="6029">
                <a:solidFill>
                  <a:srgbClr val="FFFFFF"/>
                </a:solidFill>
                <a:latin typeface="Horizon"/>
              </a:rPr>
              <a:t>RESULTS AND COMPARISON</a:t>
            </a:r>
          </a:p>
          <a:p>
            <a:pPr algn="ctr" marL="0" indent="0" lvl="0">
              <a:lnSpc>
                <a:spcPts val="7175"/>
              </a:lnSpc>
              <a:spcBef>
                <a:spcPct val="0"/>
              </a:spcBef>
            </a:pPr>
          </a:p>
        </p:txBody>
      </p:sp>
      <p:sp>
        <p:nvSpPr>
          <p:cNvPr name="TextBox 9" id="9"/>
          <p:cNvSpPr txBox="true"/>
          <p:nvPr/>
        </p:nvSpPr>
        <p:spPr>
          <a:xfrm rot="0">
            <a:off x="1005591" y="1931445"/>
            <a:ext cx="16112897" cy="1964348"/>
          </a:xfrm>
          <a:prstGeom prst="rect">
            <a:avLst/>
          </a:prstGeom>
        </p:spPr>
        <p:txBody>
          <a:bodyPr anchor="t" rtlCol="false" tIns="0" lIns="0" bIns="0" rIns="0">
            <a:spAutoFit/>
          </a:bodyPr>
          <a:lstStyle/>
          <a:p>
            <a:pPr algn="ctr">
              <a:lnSpc>
                <a:spcPts val="5135"/>
              </a:lnSpc>
            </a:pPr>
            <a:r>
              <a:rPr lang="en-US" sz="2731">
                <a:solidFill>
                  <a:srgbClr val="FFFFFF"/>
                </a:solidFill>
                <a:latin typeface="Agrandir"/>
              </a:rPr>
              <a:t>The Po River's water extents in 2022 and 2023 are contrasted in this graph. The differences in total water surface levels, as well as changes in maximum and minimum values, are highlighted. These metrics help in understanding the trends observed in these two years.</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4324" t="0" r="4829" b="10349"/>
          <a:stretch>
            <a:fillRect/>
          </a:stretch>
        </p:blipFill>
        <p:spPr>
          <a:xfrm flipH="false" flipV="false">
            <a:off x="0" y="0"/>
            <a:ext cx="18288000" cy="10287000"/>
          </a:xfrm>
          <a:prstGeom prst="rect">
            <a:avLst/>
          </a:prstGeom>
        </p:spPr>
      </p:pic>
      <p:sp>
        <p:nvSpPr>
          <p:cNvPr name="TextBox 3" id="3"/>
          <p:cNvSpPr txBox="true"/>
          <p:nvPr/>
        </p:nvSpPr>
        <p:spPr>
          <a:xfrm rot="0">
            <a:off x="2950394" y="510665"/>
            <a:ext cx="12387212" cy="959870"/>
          </a:xfrm>
          <a:prstGeom prst="rect">
            <a:avLst/>
          </a:prstGeom>
        </p:spPr>
        <p:txBody>
          <a:bodyPr anchor="t" rtlCol="false" tIns="0" lIns="0" bIns="0" rIns="0">
            <a:spAutoFit/>
          </a:bodyPr>
          <a:lstStyle/>
          <a:p>
            <a:pPr algn="ctr" marL="0" indent="0" lvl="0">
              <a:lnSpc>
                <a:spcPts val="6906"/>
              </a:lnSpc>
              <a:spcBef>
                <a:spcPct val="0"/>
              </a:spcBef>
            </a:pPr>
            <a:r>
              <a:rPr lang="en-US" sz="5803">
                <a:solidFill>
                  <a:srgbClr val="FFFFFF"/>
                </a:solidFill>
                <a:latin typeface="Horizon"/>
              </a:rPr>
              <a:t>CONCLUSION</a:t>
            </a:r>
          </a:p>
        </p:txBody>
      </p:sp>
      <p:grpSp>
        <p:nvGrpSpPr>
          <p:cNvPr name="Group 4" id="4"/>
          <p:cNvGrpSpPr/>
          <p:nvPr/>
        </p:nvGrpSpPr>
        <p:grpSpPr>
          <a:xfrm rot="0">
            <a:off x="1028700" y="1906800"/>
            <a:ext cx="16500487" cy="3493875"/>
            <a:chOff x="0" y="0"/>
            <a:chExt cx="4345807" cy="920197"/>
          </a:xfrm>
        </p:grpSpPr>
        <p:sp>
          <p:nvSpPr>
            <p:cNvPr name="Freeform 5" id="5"/>
            <p:cNvSpPr/>
            <p:nvPr/>
          </p:nvSpPr>
          <p:spPr>
            <a:xfrm flipH="false" flipV="false" rot="0">
              <a:off x="0" y="0"/>
              <a:ext cx="4345807" cy="920197"/>
            </a:xfrm>
            <a:custGeom>
              <a:avLst/>
              <a:gdLst/>
              <a:ahLst/>
              <a:cxnLst/>
              <a:rect r="r" b="b" t="t" l="l"/>
              <a:pathLst>
                <a:path h="920197" w="4345807">
                  <a:moveTo>
                    <a:pt x="23929" y="0"/>
                  </a:moveTo>
                  <a:lnTo>
                    <a:pt x="4321878" y="0"/>
                  </a:lnTo>
                  <a:cubicBezTo>
                    <a:pt x="4328225" y="0"/>
                    <a:pt x="4334311" y="2521"/>
                    <a:pt x="4338799" y="7009"/>
                  </a:cubicBezTo>
                  <a:cubicBezTo>
                    <a:pt x="4343286" y="11496"/>
                    <a:pt x="4345807" y="17583"/>
                    <a:pt x="4345807" y="23929"/>
                  </a:cubicBezTo>
                  <a:lnTo>
                    <a:pt x="4345807" y="896269"/>
                  </a:lnTo>
                  <a:cubicBezTo>
                    <a:pt x="4345807" y="909484"/>
                    <a:pt x="4335094" y="920197"/>
                    <a:pt x="4321878" y="920197"/>
                  </a:cubicBezTo>
                  <a:lnTo>
                    <a:pt x="23929" y="920197"/>
                  </a:lnTo>
                  <a:cubicBezTo>
                    <a:pt x="17583" y="920197"/>
                    <a:pt x="11496" y="917676"/>
                    <a:pt x="7009" y="913189"/>
                  </a:cubicBezTo>
                  <a:cubicBezTo>
                    <a:pt x="2521" y="908701"/>
                    <a:pt x="0" y="902615"/>
                    <a:pt x="0" y="896269"/>
                  </a:cubicBezTo>
                  <a:lnTo>
                    <a:pt x="0" y="23929"/>
                  </a:lnTo>
                  <a:cubicBezTo>
                    <a:pt x="0" y="10713"/>
                    <a:pt x="10713" y="0"/>
                    <a:pt x="23929" y="0"/>
                  </a:cubicBezTo>
                  <a:close/>
                </a:path>
              </a:pathLst>
            </a:custGeom>
            <a:solidFill>
              <a:srgbClr val="004369">
                <a:alpha val="58824"/>
              </a:srgbClr>
            </a:solidFill>
          </p:spPr>
        </p:sp>
        <p:sp>
          <p:nvSpPr>
            <p:cNvPr name="TextBox 6" id="6"/>
            <p:cNvSpPr txBox="true"/>
            <p:nvPr/>
          </p:nvSpPr>
          <p:spPr>
            <a:xfrm>
              <a:off x="0" y="-123825"/>
              <a:ext cx="4345807" cy="1044022"/>
            </a:xfrm>
            <a:prstGeom prst="rect">
              <a:avLst/>
            </a:prstGeom>
          </p:spPr>
          <p:txBody>
            <a:bodyPr anchor="ctr" rtlCol="false" tIns="50800" lIns="50800" bIns="50800" rIns="50800"/>
            <a:lstStyle/>
            <a:p>
              <a:pPr algn="ctr">
                <a:lnSpc>
                  <a:spcPts val="3336"/>
                </a:lnSpc>
              </a:pPr>
            </a:p>
          </p:txBody>
        </p:sp>
      </p:grpSp>
      <p:sp>
        <p:nvSpPr>
          <p:cNvPr name="TextBox 7" id="7"/>
          <p:cNvSpPr txBox="true"/>
          <p:nvPr/>
        </p:nvSpPr>
        <p:spPr>
          <a:xfrm rot="0">
            <a:off x="1573290" y="2290487"/>
            <a:ext cx="15411306" cy="2555052"/>
          </a:xfrm>
          <a:prstGeom prst="rect">
            <a:avLst/>
          </a:prstGeom>
        </p:spPr>
        <p:txBody>
          <a:bodyPr anchor="t" rtlCol="false" tIns="0" lIns="0" bIns="0" rIns="0">
            <a:spAutoFit/>
          </a:bodyPr>
          <a:lstStyle/>
          <a:p>
            <a:pPr algn="ctr">
              <a:lnSpc>
                <a:spcPts val="4913"/>
              </a:lnSpc>
            </a:pPr>
            <a:r>
              <a:rPr lang="en-US" sz="3534">
                <a:solidFill>
                  <a:srgbClr val="FFFFFF"/>
                </a:solidFill>
                <a:latin typeface="Agrandir"/>
              </a:rPr>
              <a:t>This research created an effective way to evaluate water resources using Sentinel-2 photos. A comparison between 2022 and 2023 showed that the Po River's water availability may fall, showing the importance of careful water management and observation.</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79205" y="-106304"/>
            <a:ext cx="18847205" cy="10588702"/>
          </a:xfrm>
          <a:custGeom>
            <a:avLst/>
            <a:gdLst/>
            <a:ahLst/>
            <a:cxnLst/>
            <a:rect r="r" b="b" t="t" l="l"/>
            <a:pathLst>
              <a:path h="10588702" w="18847205">
                <a:moveTo>
                  <a:pt x="0" y="0"/>
                </a:moveTo>
                <a:lnTo>
                  <a:pt x="18847205" y="0"/>
                </a:lnTo>
                <a:lnTo>
                  <a:pt x="18847205" y="10588702"/>
                </a:lnTo>
                <a:lnTo>
                  <a:pt x="0" y="105887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0"/>
            <a:ext cx="2779205" cy="10287000"/>
            <a:chOff x="0" y="0"/>
            <a:chExt cx="778059" cy="2879921"/>
          </a:xfrm>
        </p:grpSpPr>
        <p:sp>
          <p:nvSpPr>
            <p:cNvPr name="Freeform 4" id="4"/>
            <p:cNvSpPr/>
            <p:nvPr/>
          </p:nvSpPr>
          <p:spPr>
            <a:xfrm flipH="false" flipV="false" rot="0">
              <a:off x="0" y="0"/>
              <a:ext cx="778059" cy="2879921"/>
            </a:xfrm>
            <a:custGeom>
              <a:avLst/>
              <a:gdLst/>
              <a:ahLst/>
              <a:cxnLst/>
              <a:rect r="r" b="b" t="t" l="l"/>
              <a:pathLst>
                <a:path h="2879921" w="778059">
                  <a:moveTo>
                    <a:pt x="0" y="0"/>
                  </a:moveTo>
                  <a:lnTo>
                    <a:pt x="778059" y="0"/>
                  </a:lnTo>
                  <a:lnTo>
                    <a:pt x="778059" y="2879921"/>
                  </a:lnTo>
                  <a:lnTo>
                    <a:pt x="0" y="2879921"/>
                  </a:lnTo>
                  <a:close/>
                </a:path>
              </a:pathLst>
            </a:custGeom>
            <a:solidFill>
              <a:srgbClr val="18355D">
                <a:alpha val="91765"/>
              </a:srgbClr>
            </a:solidFill>
          </p:spPr>
        </p:sp>
        <p:sp>
          <p:nvSpPr>
            <p:cNvPr name="TextBox 5" id="5"/>
            <p:cNvSpPr txBox="true"/>
            <p:nvPr/>
          </p:nvSpPr>
          <p:spPr>
            <a:xfrm>
              <a:off x="0" y="-9525"/>
              <a:ext cx="778059" cy="2889446"/>
            </a:xfrm>
            <a:prstGeom prst="rect">
              <a:avLst/>
            </a:prstGeom>
          </p:spPr>
          <p:txBody>
            <a:bodyPr anchor="ctr" rtlCol="false" tIns="47791" lIns="47791" bIns="47791" rIns="47791"/>
            <a:lstStyle/>
            <a:p>
              <a:pPr algn="ctr">
                <a:lnSpc>
                  <a:spcPts val="2690"/>
                </a:lnSpc>
              </a:pPr>
            </a:p>
          </p:txBody>
        </p:sp>
      </p:grpSp>
      <p:sp>
        <p:nvSpPr>
          <p:cNvPr name="Freeform 6" id="6"/>
          <p:cNvSpPr/>
          <p:nvPr/>
        </p:nvSpPr>
        <p:spPr>
          <a:xfrm flipH="false" flipV="false" rot="0">
            <a:off x="-1566119" y="-2399114"/>
            <a:ext cx="4345324" cy="4345324"/>
          </a:xfrm>
          <a:custGeom>
            <a:avLst/>
            <a:gdLst/>
            <a:ahLst/>
            <a:cxnLst/>
            <a:rect r="r" b="b" t="t" l="l"/>
            <a:pathLst>
              <a:path h="4345324" w="4345324">
                <a:moveTo>
                  <a:pt x="0" y="0"/>
                </a:moveTo>
                <a:lnTo>
                  <a:pt x="4345324" y="0"/>
                </a:lnTo>
                <a:lnTo>
                  <a:pt x="4345324" y="4345324"/>
                </a:lnTo>
                <a:lnTo>
                  <a:pt x="0" y="43453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3061617" y="399346"/>
            <a:ext cx="5878668" cy="1068208"/>
          </a:xfrm>
          <a:prstGeom prst="rect">
            <a:avLst/>
          </a:prstGeom>
        </p:spPr>
        <p:txBody>
          <a:bodyPr anchor="t" rtlCol="false" tIns="0" lIns="0" bIns="0" rIns="0">
            <a:spAutoFit/>
          </a:bodyPr>
          <a:lstStyle/>
          <a:p>
            <a:pPr algn="l" marL="0" indent="0" lvl="0">
              <a:lnSpc>
                <a:spcPts val="7965"/>
              </a:lnSpc>
              <a:spcBef>
                <a:spcPct val="0"/>
              </a:spcBef>
            </a:pPr>
            <a:r>
              <a:rPr lang="en-US" sz="5771" spc="202">
                <a:solidFill>
                  <a:srgbClr val="FFFFFF"/>
                </a:solidFill>
                <a:latin typeface="Codec Pro ExtraBold"/>
              </a:rPr>
              <a:t>PROJECT GOAL:</a:t>
            </a:r>
          </a:p>
        </p:txBody>
      </p:sp>
      <p:sp>
        <p:nvSpPr>
          <p:cNvPr name="TextBox 8" id="8"/>
          <p:cNvSpPr txBox="true"/>
          <p:nvPr/>
        </p:nvSpPr>
        <p:spPr>
          <a:xfrm rot="0">
            <a:off x="3061617" y="1621314"/>
            <a:ext cx="14649573" cy="8164009"/>
          </a:xfrm>
          <a:prstGeom prst="rect">
            <a:avLst/>
          </a:prstGeom>
        </p:spPr>
        <p:txBody>
          <a:bodyPr anchor="t" rtlCol="false" tIns="0" lIns="0" bIns="0" rIns="0">
            <a:spAutoFit/>
          </a:bodyPr>
          <a:lstStyle/>
          <a:p>
            <a:pPr algn="l">
              <a:lnSpc>
                <a:spcPts val="4080"/>
              </a:lnSpc>
            </a:pPr>
            <a:r>
              <a:rPr lang="en-US" sz="2914">
                <a:solidFill>
                  <a:srgbClr val="FFFFFF"/>
                </a:solidFill>
                <a:latin typeface="Open Sans Bold"/>
              </a:rPr>
              <a:t>Topic</a:t>
            </a:r>
            <a:r>
              <a:rPr lang="en-US" sz="2914">
                <a:solidFill>
                  <a:srgbClr val="FFFFFF"/>
                </a:solidFill>
                <a:latin typeface="Open Sans"/>
              </a:rPr>
              <a:t>: </a:t>
            </a:r>
          </a:p>
          <a:p>
            <a:pPr algn="l">
              <a:lnSpc>
                <a:spcPts val="4080"/>
              </a:lnSpc>
            </a:pPr>
          </a:p>
          <a:p>
            <a:pPr algn="l">
              <a:lnSpc>
                <a:spcPts val="5887"/>
              </a:lnSpc>
            </a:pPr>
            <a:r>
              <a:rPr lang="en-US" sz="2914">
                <a:solidFill>
                  <a:srgbClr val="FFFFFF"/>
                </a:solidFill>
                <a:latin typeface="Open Sans"/>
              </a:rPr>
              <a:t>Monitoring the water extents of the Po River flowing south of Cremona during Spring-Summer 2023 and comparison with the same period in 2022.</a:t>
            </a:r>
          </a:p>
          <a:p>
            <a:pPr algn="l">
              <a:lnSpc>
                <a:spcPts val="5887"/>
              </a:lnSpc>
            </a:pPr>
          </a:p>
          <a:p>
            <a:pPr algn="l">
              <a:lnSpc>
                <a:spcPts val="5887"/>
              </a:lnSpc>
            </a:pPr>
            <a:r>
              <a:rPr lang="en-US" sz="2914">
                <a:solidFill>
                  <a:srgbClr val="FFFFFF"/>
                </a:solidFill>
                <a:latin typeface="Open Sans Bold"/>
              </a:rPr>
              <a:t>Tasks:</a:t>
            </a:r>
          </a:p>
          <a:p>
            <a:pPr algn="l">
              <a:lnSpc>
                <a:spcPts val="5887"/>
              </a:lnSpc>
            </a:pPr>
          </a:p>
          <a:p>
            <a:pPr algn="l" marL="629275" indent="-314637" lvl="1">
              <a:lnSpc>
                <a:spcPts val="5887"/>
              </a:lnSpc>
              <a:buAutoNum type="arabicPeriod" startAt="1"/>
            </a:pPr>
            <a:r>
              <a:rPr lang="en-US" sz="2914">
                <a:solidFill>
                  <a:srgbClr val="FFFFFF"/>
                </a:solidFill>
                <a:latin typeface="Open Sans"/>
              </a:rPr>
              <a:t>To extract the water extents as accurately as possible by classifying the data or by using indexes applied to Sentinel-2 data.</a:t>
            </a:r>
          </a:p>
          <a:p>
            <a:pPr algn="l" marL="629275" indent="-314637" lvl="1">
              <a:lnSpc>
                <a:spcPts val="5887"/>
              </a:lnSpc>
              <a:buAutoNum type="arabicPeriod" startAt="1"/>
            </a:pPr>
            <a:r>
              <a:rPr lang="en-US" sz="2914">
                <a:solidFill>
                  <a:srgbClr val="FFFFFF"/>
                </a:solidFill>
                <a:latin typeface="Open Sans"/>
              </a:rPr>
              <a:t>To compute the total water surface extents statistics (histogram, mean, variance, max and min values) in the period of interest.</a:t>
            </a:r>
          </a:p>
          <a:p>
            <a:pPr algn="l">
              <a:lnSpc>
                <a:spcPts val="3497"/>
              </a:lnSpc>
            </a:pPr>
          </a:p>
        </p:txBody>
      </p:sp>
    </p:spTree>
  </p:cSld>
  <p:clrMapOvr>
    <a:masterClrMapping/>
  </p:clrMapOvr>
  <p:transition spd="slow">
    <p:fade/>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28428" y="1748845"/>
            <a:ext cx="12996667" cy="7301764"/>
          </a:xfrm>
          <a:custGeom>
            <a:avLst/>
            <a:gdLst/>
            <a:ahLst/>
            <a:cxnLst/>
            <a:rect r="r" b="b" t="t" l="l"/>
            <a:pathLst>
              <a:path h="7301764" w="12996667">
                <a:moveTo>
                  <a:pt x="0" y="0"/>
                </a:moveTo>
                <a:lnTo>
                  <a:pt x="12996667" y="0"/>
                </a:lnTo>
                <a:lnTo>
                  <a:pt x="12996667" y="7301764"/>
                </a:lnTo>
                <a:lnTo>
                  <a:pt x="0" y="73017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0"/>
            <a:ext cx="4245405" cy="10287000"/>
            <a:chOff x="0" y="0"/>
            <a:chExt cx="1188532" cy="2879921"/>
          </a:xfrm>
        </p:grpSpPr>
        <p:sp>
          <p:nvSpPr>
            <p:cNvPr name="Freeform 4" id="4"/>
            <p:cNvSpPr/>
            <p:nvPr/>
          </p:nvSpPr>
          <p:spPr>
            <a:xfrm flipH="false" flipV="false" rot="0">
              <a:off x="0" y="0"/>
              <a:ext cx="1188532" cy="2879921"/>
            </a:xfrm>
            <a:custGeom>
              <a:avLst/>
              <a:gdLst/>
              <a:ahLst/>
              <a:cxnLst/>
              <a:rect r="r" b="b" t="t" l="l"/>
              <a:pathLst>
                <a:path h="2879921" w="1188532">
                  <a:moveTo>
                    <a:pt x="0" y="0"/>
                  </a:moveTo>
                  <a:lnTo>
                    <a:pt x="1188532" y="0"/>
                  </a:lnTo>
                  <a:lnTo>
                    <a:pt x="1188532" y="2879921"/>
                  </a:lnTo>
                  <a:lnTo>
                    <a:pt x="0" y="2879921"/>
                  </a:lnTo>
                  <a:close/>
                </a:path>
              </a:pathLst>
            </a:custGeom>
            <a:solidFill>
              <a:srgbClr val="18355D">
                <a:alpha val="91765"/>
              </a:srgbClr>
            </a:solidFill>
          </p:spPr>
        </p:sp>
        <p:sp>
          <p:nvSpPr>
            <p:cNvPr name="TextBox 5" id="5"/>
            <p:cNvSpPr txBox="true"/>
            <p:nvPr/>
          </p:nvSpPr>
          <p:spPr>
            <a:xfrm>
              <a:off x="0" y="-9525"/>
              <a:ext cx="1188532" cy="2889446"/>
            </a:xfrm>
            <a:prstGeom prst="rect">
              <a:avLst/>
            </a:prstGeom>
          </p:spPr>
          <p:txBody>
            <a:bodyPr anchor="ctr" rtlCol="false" tIns="47791" lIns="47791" bIns="47791" rIns="47791"/>
            <a:lstStyle/>
            <a:p>
              <a:pPr algn="ctr">
                <a:lnSpc>
                  <a:spcPts val="2690"/>
                </a:lnSpc>
              </a:pPr>
            </a:p>
          </p:txBody>
        </p:sp>
      </p:grpSp>
      <p:sp>
        <p:nvSpPr>
          <p:cNvPr name="Freeform 6" id="6"/>
          <p:cNvSpPr/>
          <p:nvPr/>
        </p:nvSpPr>
        <p:spPr>
          <a:xfrm flipH="false" flipV="false" rot="0">
            <a:off x="-1566119" y="-2399114"/>
            <a:ext cx="4345324" cy="4345324"/>
          </a:xfrm>
          <a:custGeom>
            <a:avLst/>
            <a:gdLst/>
            <a:ahLst/>
            <a:cxnLst/>
            <a:rect r="r" b="b" t="t" l="l"/>
            <a:pathLst>
              <a:path h="4345324" w="4345324">
                <a:moveTo>
                  <a:pt x="0" y="0"/>
                </a:moveTo>
                <a:lnTo>
                  <a:pt x="4345324" y="0"/>
                </a:lnTo>
                <a:lnTo>
                  <a:pt x="4345324" y="4345324"/>
                </a:lnTo>
                <a:lnTo>
                  <a:pt x="0" y="43453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2520732" y="1748845"/>
            <a:ext cx="4515816" cy="7263664"/>
          </a:xfrm>
          <a:custGeom>
            <a:avLst/>
            <a:gdLst/>
            <a:ahLst/>
            <a:cxnLst/>
            <a:rect r="r" b="b" t="t" l="l"/>
            <a:pathLst>
              <a:path h="7263664" w="4515816">
                <a:moveTo>
                  <a:pt x="0" y="0"/>
                </a:moveTo>
                <a:lnTo>
                  <a:pt x="4515816" y="0"/>
                </a:lnTo>
                <a:lnTo>
                  <a:pt x="4515816" y="7263664"/>
                </a:lnTo>
                <a:lnTo>
                  <a:pt x="0" y="7263664"/>
                </a:lnTo>
                <a:lnTo>
                  <a:pt x="0" y="0"/>
                </a:lnTo>
                <a:close/>
              </a:path>
            </a:pathLst>
          </a:custGeom>
          <a:blipFill>
            <a:blip r:embed="rId6"/>
            <a:stretch>
              <a:fillRect l="-62281" t="-524" r="-54393" b="0"/>
            </a:stretch>
          </a:blipFill>
        </p:spPr>
      </p:sp>
      <p:sp>
        <p:nvSpPr>
          <p:cNvPr name="TextBox 8" id="8"/>
          <p:cNvSpPr txBox="true"/>
          <p:nvPr/>
        </p:nvSpPr>
        <p:spPr>
          <a:xfrm rot="0">
            <a:off x="7412650" y="1558345"/>
            <a:ext cx="4711005" cy="1068208"/>
          </a:xfrm>
          <a:prstGeom prst="rect">
            <a:avLst/>
          </a:prstGeom>
        </p:spPr>
        <p:txBody>
          <a:bodyPr anchor="t" rtlCol="false" tIns="0" lIns="0" bIns="0" rIns="0">
            <a:spAutoFit/>
          </a:bodyPr>
          <a:lstStyle/>
          <a:p>
            <a:pPr algn="l" marL="0" indent="0" lvl="0">
              <a:lnSpc>
                <a:spcPts val="7965"/>
              </a:lnSpc>
              <a:spcBef>
                <a:spcPct val="0"/>
              </a:spcBef>
            </a:pPr>
            <a:r>
              <a:rPr lang="en-US" sz="5771" spc="202">
                <a:solidFill>
                  <a:srgbClr val="FFFFFF"/>
                </a:solidFill>
                <a:latin typeface="Codec Pro ExtraBold"/>
              </a:rPr>
              <a:t>Introduction</a:t>
            </a:r>
          </a:p>
        </p:txBody>
      </p:sp>
      <p:sp>
        <p:nvSpPr>
          <p:cNvPr name="Freeform 9" id="9"/>
          <p:cNvSpPr/>
          <p:nvPr/>
        </p:nvSpPr>
        <p:spPr>
          <a:xfrm flipH="false" flipV="false" rot="0">
            <a:off x="15825053" y="7850234"/>
            <a:ext cx="4477311" cy="4477311"/>
          </a:xfrm>
          <a:custGeom>
            <a:avLst/>
            <a:gdLst/>
            <a:ahLst/>
            <a:cxnLst/>
            <a:rect r="r" b="b" t="t" l="l"/>
            <a:pathLst>
              <a:path h="4477311" w="4477311">
                <a:moveTo>
                  <a:pt x="0" y="0"/>
                </a:moveTo>
                <a:lnTo>
                  <a:pt x="4477310" y="0"/>
                </a:lnTo>
                <a:lnTo>
                  <a:pt x="4477310" y="4477310"/>
                </a:lnTo>
                <a:lnTo>
                  <a:pt x="0" y="4477310"/>
                </a:lnTo>
                <a:lnTo>
                  <a:pt x="0" y="0"/>
                </a:lnTo>
                <a:close/>
              </a:path>
            </a:pathLst>
          </a:custGeom>
          <a:blipFill>
            <a:blip r:embed="rId7">
              <a:alphaModFix amt="92000"/>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7188758" y="2742251"/>
            <a:ext cx="7805946" cy="2370328"/>
          </a:xfrm>
          <a:prstGeom prst="rect">
            <a:avLst/>
          </a:prstGeom>
        </p:spPr>
        <p:txBody>
          <a:bodyPr anchor="t" rtlCol="false" tIns="0" lIns="0" bIns="0" rIns="0">
            <a:spAutoFit/>
          </a:bodyPr>
          <a:lstStyle/>
          <a:p>
            <a:pPr algn="l" marL="578611" indent="-289306" lvl="1">
              <a:lnSpc>
                <a:spcPts val="3751"/>
              </a:lnSpc>
              <a:buFont typeface="Arial"/>
              <a:buChar char="•"/>
            </a:pPr>
            <a:r>
              <a:rPr lang="en-US" sz="2679">
                <a:solidFill>
                  <a:srgbClr val="FFFFFF"/>
                </a:solidFill>
                <a:latin typeface="Open Sans"/>
              </a:rPr>
              <a:t>Remote sensing is the process of detecting and monitoring the physical characteristics of an area by measuring its reflected and emitted radiation at a distance (typically from satellite or aircraft). </a:t>
            </a:r>
          </a:p>
        </p:txBody>
      </p:sp>
      <p:sp>
        <p:nvSpPr>
          <p:cNvPr name="AutoShape 11" id="11"/>
          <p:cNvSpPr/>
          <p:nvPr/>
        </p:nvSpPr>
        <p:spPr>
          <a:xfrm>
            <a:off x="7188800" y="5380677"/>
            <a:ext cx="8636294" cy="19050"/>
          </a:xfrm>
          <a:prstGeom prst="line">
            <a:avLst/>
          </a:prstGeom>
          <a:ln cap="flat" w="38100">
            <a:solidFill>
              <a:srgbClr val="FFFFFF"/>
            </a:solidFill>
            <a:prstDash val="solid"/>
            <a:headEnd type="none" len="sm" w="sm"/>
            <a:tailEnd type="none" len="sm" w="sm"/>
          </a:ln>
        </p:spPr>
      </p:sp>
      <p:sp>
        <p:nvSpPr>
          <p:cNvPr name="TextBox 12" id="12"/>
          <p:cNvSpPr txBox="true"/>
          <p:nvPr/>
        </p:nvSpPr>
        <p:spPr>
          <a:xfrm rot="0">
            <a:off x="7188758" y="5680645"/>
            <a:ext cx="7805946" cy="2846601"/>
          </a:xfrm>
          <a:prstGeom prst="rect">
            <a:avLst/>
          </a:prstGeom>
        </p:spPr>
        <p:txBody>
          <a:bodyPr anchor="t" rtlCol="false" tIns="0" lIns="0" bIns="0" rIns="0">
            <a:spAutoFit/>
          </a:bodyPr>
          <a:lstStyle/>
          <a:p>
            <a:pPr algn="l" marL="578416" indent="-289208" lvl="1">
              <a:lnSpc>
                <a:spcPts val="3750"/>
              </a:lnSpc>
              <a:buFont typeface="Arial"/>
              <a:buChar char="•"/>
            </a:pPr>
            <a:r>
              <a:rPr lang="en-US" sz="2679">
                <a:solidFill>
                  <a:srgbClr val="FFFFFF"/>
                </a:solidFill>
                <a:latin typeface="Open Sans"/>
              </a:rPr>
              <a:t>This report shows the methodology to calculate and compare water surface areas of the Po River south of Cremona during the Spring-Summer periods of 2022 and 2023 using Sentinel-2 satellite imagery and Google Earth Engine (GEE).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79205" y="-106304"/>
            <a:ext cx="18847205" cy="10588702"/>
          </a:xfrm>
          <a:custGeom>
            <a:avLst/>
            <a:gdLst/>
            <a:ahLst/>
            <a:cxnLst/>
            <a:rect r="r" b="b" t="t" l="l"/>
            <a:pathLst>
              <a:path h="10588702" w="18847205">
                <a:moveTo>
                  <a:pt x="0" y="0"/>
                </a:moveTo>
                <a:lnTo>
                  <a:pt x="18847205" y="0"/>
                </a:lnTo>
                <a:lnTo>
                  <a:pt x="18847205" y="10588702"/>
                </a:lnTo>
                <a:lnTo>
                  <a:pt x="0" y="105887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0"/>
            <a:ext cx="2779205" cy="10287000"/>
            <a:chOff x="0" y="0"/>
            <a:chExt cx="778059" cy="2879921"/>
          </a:xfrm>
        </p:grpSpPr>
        <p:sp>
          <p:nvSpPr>
            <p:cNvPr name="Freeform 4" id="4"/>
            <p:cNvSpPr/>
            <p:nvPr/>
          </p:nvSpPr>
          <p:spPr>
            <a:xfrm flipH="false" flipV="false" rot="0">
              <a:off x="0" y="0"/>
              <a:ext cx="778059" cy="2879921"/>
            </a:xfrm>
            <a:custGeom>
              <a:avLst/>
              <a:gdLst/>
              <a:ahLst/>
              <a:cxnLst/>
              <a:rect r="r" b="b" t="t" l="l"/>
              <a:pathLst>
                <a:path h="2879921" w="778059">
                  <a:moveTo>
                    <a:pt x="0" y="0"/>
                  </a:moveTo>
                  <a:lnTo>
                    <a:pt x="778059" y="0"/>
                  </a:lnTo>
                  <a:lnTo>
                    <a:pt x="778059" y="2879921"/>
                  </a:lnTo>
                  <a:lnTo>
                    <a:pt x="0" y="2879921"/>
                  </a:lnTo>
                  <a:close/>
                </a:path>
              </a:pathLst>
            </a:custGeom>
            <a:solidFill>
              <a:srgbClr val="18355D">
                <a:alpha val="91765"/>
              </a:srgbClr>
            </a:solidFill>
          </p:spPr>
        </p:sp>
        <p:sp>
          <p:nvSpPr>
            <p:cNvPr name="TextBox 5" id="5"/>
            <p:cNvSpPr txBox="true"/>
            <p:nvPr/>
          </p:nvSpPr>
          <p:spPr>
            <a:xfrm>
              <a:off x="0" y="-9525"/>
              <a:ext cx="778059" cy="2889446"/>
            </a:xfrm>
            <a:prstGeom prst="rect">
              <a:avLst/>
            </a:prstGeom>
          </p:spPr>
          <p:txBody>
            <a:bodyPr anchor="ctr" rtlCol="false" tIns="47791" lIns="47791" bIns="47791" rIns="47791"/>
            <a:lstStyle/>
            <a:p>
              <a:pPr algn="ctr">
                <a:lnSpc>
                  <a:spcPts val="2690"/>
                </a:lnSpc>
              </a:pPr>
            </a:p>
          </p:txBody>
        </p:sp>
      </p:grpSp>
      <p:sp>
        <p:nvSpPr>
          <p:cNvPr name="Freeform 6" id="6"/>
          <p:cNvSpPr/>
          <p:nvPr/>
        </p:nvSpPr>
        <p:spPr>
          <a:xfrm flipH="false" flipV="false" rot="0">
            <a:off x="-1566119" y="-2399114"/>
            <a:ext cx="4345324" cy="4345324"/>
          </a:xfrm>
          <a:custGeom>
            <a:avLst/>
            <a:gdLst/>
            <a:ahLst/>
            <a:cxnLst/>
            <a:rect r="r" b="b" t="t" l="l"/>
            <a:pathLst>
              <a:path h="4345324" w="4345324">
                <a:moveTo>
                  <a:pt x="0" y="0"/>
                </a:moveTo>
                <a:lnTo>
                  <a:pt x="4345324" y="0"/>
                </a:lnTo>
                <a:lnTo>
                  <a:pt x="4345324" y="4345324"/>
                </a:lnTo>
                <a:lnTo>
                  <a:pt x="0" y="43453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3158536" y="776292"/>
            <a:ext cx="15110765" cy="1068208"/>
          </a:xfrm>
          <a:prstGeom prst="rect">
            <a:avLst/>
          </a:prstGeom>
        </p:spPr>
        <p:txBody>
          <a:bodyPr anchor="t" rtlCol="false" tIns="0" lIns="0" bIns="0" rIns="0">
            <a:spAutoFit/>
          </a:bodyPr>
          <a:lstStyle/>
          <a:p>
            <a:pPr algn="l" marL="0" indent="0" lvl="0">
              <a:lnSpc>
                <a:spcPts val="7965"/>
              </a:lnSpc>
              <a:spcBef>
                <a:spcPct val="0"/>
              </a:spcBef>
            </a:pPr>
            <a:r>
              <a:rPr lang="en-US" sz="5771" spc="202">
                <a:solidFill>
                  <a:srgbClr val="FFFFFF"/>
                </a:solidFill>
                <a:latin typeface="Codec Pro ExtraBold"/>
              </a:rPr>
              <a:t>GOOGLE EARTH ENGINE CODE LINK:</a:t>
            </a:r>
            <a:r>
              <a:rPr lang="en-US" sz="5771" spc="202">
                <a:solidFill>
                  <a:srgbClr val="FFFFFF"/>
                </a:solidFill>
                <a:latin typeface="Codec Pro ExtraBold"/>
              </a:rPr>
              <a:t> </a:t>
            </a:r>
          </a:p>
        </p:txBody>
      </p:sp>
      <p:sp>
        <p:nvSpPr>
          <p:cNvPr name="TextBox 8" id="8"/>
          <p:cNvSpPr txBox="true"/>
          <p:nvPr/>
        </p:nvSpPr>
        <p:spPr>
          <a:xfrm rot="0">
            <a:off x="2910886" y="3641032"/>
            <a:ext cx="14847403" cy="2506159"/>
          </a:xfrm>
          <a:prstGeom prst="rect">
            <a:avLst/>
          </a:prstGeom>
        </p:spPr>
        <p:txBody>
          <a:bodyPr anchor="t" rtlCol="false" tIns="0" lIns="0" bIns="0" rIns="0">
            <a:spAutoFit/>
          </a:bodyPr>
          <a:lstStyle/>
          <a:p>
            <a:pPr algn="ctr">
              <a:lnSpc>
                <a:spcPts val="4080"/>
              </a:lnSpc>
            </a:pPr>
          </a:p>
          <a:p>
            <a:pPr algn="ctr">
              <a:lnSpc>
                <a:spcPts val="4080"/>
              </a:lnSpc>
            </a:pPr>
          </a:p>
          <a:p>
            <a:pPr algn="ctr">
              <a:lnSpc>
                <a:spcPts val="4080"/>
              </a:lnSpc>
            </a:pPr>
            <a:r>
              <a:rPr lang="en-US" sz="2914">
                <a:solidFill>
                  <a:srgbClr val="FFFFFF"/>
                </a:solidFill>
                <a:latin typeface="Open Sans"/>
              </a:rPr>
              <a:t>https://code.earthengine.google.com/28b28c318af97f8d229f432151523ea8</a:t>
            </a:r>
          </a:p>
          <a:p>
            <a:pPr algn="ctr">
              <a:lnSpc>
                <a:spcPts val="4080"/>
              </a:lnSpc>
            </a:pPr>
          </a:p>
          <a:p>
            <a:pPr algn="ctr">
              <a:lnSpc>
                <a:spcPts val="3497"/>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79205" y="-106304"/>
            <a:ext cx="18847205" cy="10588702"/>
          </a:xfrm>
          <a:custGeom>
            <a:avLst/>
            <a:gdLst/>
            <a:ahLst/>
            <a:cxnLst/>
            <a:rect r="r" b="b" t="t" l="l"/>
            <a:pathLst>
              <a:path h="10588702" w="18847205">
                <a:moveTo>
                  <a:pt x="0" y="0"/>
                </a:moveTo>
                <a:lnTo>
                  <a:pt x="18847205" y="0"/>
                </a:lnTo>
                <a:lnTo>
                  <a:pt x="18847205" y="10588702"/>
                </a:lnTo>
                <a:lnTo>
                  <a:pt x="0" y="105887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0"/>
            <a:ext cx="2779205" cy="10287000"/>
            <a:chOff x="0" y="0"/>
            <a:chExt cx="778059" cy="2879921"/>
          </a:xfrm>
        </p:grpSpPr>
        <p:sp>
          <p:nvSpPr>
            <p:cNvPr name="Freeform 4" id="4"/>
            <p:cNvSpPr/>
            <p:nvPr/>
          </p:nvSpPr>
          <p:spPr>
            <a:xfrm flipH="false" flipV="false" rot="0">
              <a:off x="0" y="0"/>
              <a:ext cx="778059" cy="2879921"/>
            </a:xfrm>
            <a:custGeom>
              <a:avLst/>
              <a:gdLst/>
              <a:ahLst/>
              <a:cxnLst/>
              <a:rect r="r" b="b" t="t" l="l"/>
              <a:pathLst>
                <a:path h="2879921" w="778059">
                  <a:moveTo>
                    <a:pt x="0" y="0"/>
                  </a:moveTo>
                  <a:lnTo>
                    <a:pt x="778059" y="0"/>
                  </a:lnTo>
                  <a:lnTo>
                    <a:pt x="778059" y="2879921"/>
                  </a:lnTo>
                  <a:lnTo>
                    <a:pt x="0" y="2879921"/>
                  </a:lnTo>
                  <a:close/>
                </a:path>
              </a:pathLst>
            </a:custGeom>
            <a:solidFill>
              <a:srgbClr val="18355D">
                <a:alpha val="91765"/>
              </a:srgbClr>
            </a:solidFill>
          </p:spPr>
        </p:sp>
        <p:sp>
          <p:nvSpPr>
            <p:cNvPr name="TextBox 5" id="5"/>
            <p:cNvSpPr txBox="true"/>
            <p:nvPr/>
          </p:nvSpPr>
          <p:spPr>
            <a:xfrm>
              <a:off x="0" y="-9525"/>
              <a:ext cx="778059" cy="2889446"/>
            </a:xfrm>
            <a:prstGeom prst="rect">
              <a:avLst/>
            </a:prstGeom>
          </p:spPr>
          <p:txBody>
            <a:bodyPr anchor="ctr" rtlCol="false" tIns="47791" lIns="47791" bIns="47791" rIns="47791"/>
            <a:lstStyle/>
            <a:p>
              <a:pPr algn="ctr">
                <a:lnSpc>
                  <a:spcPts val="2690"/>
                </a:lnSpc>
              </a:pPr>
            </a:p>
          </p:txBody>
        </p:sp>
      </p:grpSp>
      <p:sp>
        <p:nvSpPr>
          <p:cNvPr name="Freeform 6" id="6"/>
          <p:cNvSpPr/>
          <p:nvPr/>
        </p:nvSpPr>
        <p:spPr>
          <a:xfrm flipH="false" flipV="false" rot="0">
            <a:off x="-1566119" y="-2399114"/>
            <a:ext cx="4345324" cy="4345324"/>
          </a:xfrm>
          <a:custGeom>
            <a:avLst/>
            <a:gdLst/>
            <a:ahLst/>
            <a:cxnLst/>
            <a:rect r="r" b="b" t="t" l="l"/>
            <a:pathLst>
              <a:path h="4345324" w="4345324">
                <a:moveTo>
                  <a:pt x="0" y="0"/>
                </a:moveTo>
                <a:lnTo>
                  <a:pt x="4345324" y="0"/>
                </a:lnTo>
                <a:lnTo>
                  <a:pt x="4345324" y="4345324"/>
                </a:lnTo>
                <a:lnTo>
                  <a:pt x="0" y="43453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2910886" y="152613"/>
            <a:ext cx="15110765" cy="1068208"/>
          </a:xfrm>
          <a:prstGeom prst="rect">
            <a:avLst/>
          </a:prstGeom>
        </p:spPr>
        <p:txBody>
          <a:bodyPr anchor="t" rtlCol="false" tIns="0" lIns="0" bIns="0" rIns="0">
            <a:spAutoFit/>
          </a:bodyPr>
          <a:lstStyle/>
          <a:p>
            <a:pPr algn="l" marL="0" indent="0" lvl="0">
              <a:lnSpc>
                <a:spcPts val="7965"/>
              </a:lnSpc>
              <a:spcBef>
                <a:spcPct val="0"/>
              </a:spcBef>
            </a:pPr>
            <a:r>
              <a:rPr lang="en-US" sz="5771" spc="202">
                <a:solidFill>
                  <a:srgbClr val="FFFFFF"/>
                </a:solidFill>
                <a:latin typeface="Codec Pro ExtraBold"/>
              </a:rPr>
              <a:t>Task 1: Water Surface Area Calculation.</a:t>
            </a:r>
          </a:p>
        </p:txBody>
      </p:sp>
      <p:sp>
        <p:nvSpPr>
          <p:cNvPr name="TextBox 8" id="8"/>
          <p:cNvSpPr txBox="true"/>
          <p:nvPr/>
        </p:nvSpPr>
        <p:spPr>
          <a:xfrm rot="0">
            <a:off x="3042567" y="1240314"/>
            <a:ext cx="14847403" cy="9192709"/>
          </a:xfrm>
          <a:prstGeom prst="rect">
            <a:avLst/>
          </a:prstGeom>
        </p:spPr>
        <p:txBody>
          <a:bodyPr anchor="t" rtlCol="false" tIns="0" lIns="0" bIns="0" rIns="0">
            <a:spAutoFit/>
          </a:bodyPr>
          <a:lstStyle/>
          <a:p>
            <a:pPr algn="l">
              <a:lnSpc>
                <a:spcPts val="4080"/>
              </a:lnSpc>
            </a:pPr>
            <a:r>
              <a:rPr lang="en-US" sz="2914">
                <a:solidFill>
                  <a:srgbClr val="FFFFFF"/>
                </a:solidFill>
                <a:latin typeface="Open Sans Bold"/>
              </a:rPr>
              <a:t>Objective:</a:t>
            </a:r>
          </a:p>
          <a:p>
            <a:pPr algn="l">
              <a:lnSpc>
                <a:spcPts val="4080"/>
              </a:lnSpc>
            </a:pPr>
            <a:r>
              <a:rPr lang="en-US" sz="2914">
                <a:solidFill>
                  <a:srgbClr val="FFFFFF"/>
                </a:solidFill>
                <a:latin typeface="Open Sans"/>
              </a:rPr>
              <a:t>To develop a method that estimate the water surface area of the Po River south of Cremona using Sentinel-2 imagery.</a:t>
            </a:r>
          </a:p>
          <a:p>
            <a:pPr algn="l">
              <a:lnSpc>
                <a:spcPts val="4080"/>
              </a:lnSpc>
            </a:pPr>
          </a:p>
          <a:p>
            <a:pPr algn="l">
              <a:lnSpc>
                <a:spcPts val="4080"/>
              </a:lnSpc>
            </a:pPr>
            <a:r>
              <a:rPr lang="en-US" sz="2914">
                <a:solidFill>
                  <a:srgbClr val="FFFFFF"/>
                </a:solidFill>
                <a:latin typeface="Open Sans Bold"/>
              </a:rPr>
              <a:t>Steps Performed:</a:t>
            </a:r>
          </a:p>
          <a:p>
            <a:pPr algn="l">
              <a:lnSpc>
                <a:spcPts val="4080"/>
              </a:lnSpc>
            </a:pPr>
            <a:r>
              <a:rPr lang="en-US" sz="2914">
                <a:solidFill>
                  <a:srgbClr val="FFFFFF"/>
                </a:solidFill>
                <a:latin typeface="Open Sans Bold"/>
              </a:rPr>
              <a:t>1. </a:t>
            </a:r>
            <a:r>
              <a:rPr lang="en-US" sz="2914">
                <a:solidFill>
                  <a:srgbClr val="FFFFFF"/>
                </a:solidFill>
                <a:latin typeface="Open Sans Bold"/>
              </a:rPr>
              <a:t>Define Area of Interest (AOI):   </a:t>
            </a:r>
            <a:r>
              <a:rPr lang="en-US" sz="2914">
                <a:solidFill>
                  <a:srgbClr val="FFFFFF"/>
                </a:solidFill>
                <a:latin typeface="Open Sans"/>
              </a:rPr>
              <a:t>The AOI is defined as a geographic polygon encompassing the region south of Cremona along the Po River.</a:t>
            </a:r>
          </a:p>
          <a:p>
            <a:pPr algn="l">
              <a:lnSpc>
                <a:spcPts val="4080"/>
              </a:lnSpc>
            </a:pPr>
          </a:p>
          <a:p>
            <a:pPr algn="l">
              <a:lnSpc>
                <a:spcPts val="4080"/>
              </a:lnSpc>
            </a:pPr>
            <a:r>
              <a:rPr lang="en-US" sz="2914">
                <a:solidFill>
                  <a:srgbClr val="FFFFFF"/>
                </a:solidFill>
                <a:latin typeface="Open Sans"/>
              </a:rPr>
              <a:t>2. </a:t>
            </a:r>
            <a:r>
              <a:rPr lang="en-US" sz="2914">
                <a:solidFill>
                  <a:srgbClr val="FFFFFF"/>
                </a:solidFill>
                <a:latin typeface="Open Sans Bold"/>
              </a:rPr>
              <a:t>Select Sentinel-2 Images:</a:t>
            </a:r>
            <a:r>
              <a:rPr lang="en-US" sz="2914">
                <a:solidFill>
                  <a:srgbClr val="FFFFFF"/>
                </a:solidFill>
                <a:latin typeface="Open Sans"/>
              </a:rPr>
              <a:t>  Sentinel-2 images is filtered to select those with less than 20% cloud cover for the periods April 1 to September 30 in 2022 and 2023, to ensure the use of high graphics images.</a:t>
            </a:r>
          </a:p>
          <a:p>
            <a:pPr algn="l">
              <a:lnSpc>
                <a:spcPts val="4080"/>
              </a:lnSpc>
            </a:pPr>
          </a:p>
          <a:p>
            <a:pPr algn="l">
              <a:lnSpc>
                <a:spcPts val="4080"/>
              </a:lnSpc>
            </a:pPr>
            <a:r>
              <a:rPr lang="en-US" sz="2914">
                <a:solidFill>
                  <a:srgbClr val="FFFFFF"/>
                </a:solidFill>
                <a:latin typeface="Open Sans"/>
              </a:rPr>
              <a:t>3. </a:t>
            </a:r>
            <a:r>
              <a:rPr lang="en-US" sz="2914">
                <a:solidFill>
                  <a:srgbClr val="FFFFFF"/>
                </a:solidFill>
                <a:latin typeface="Open Sans Bold"/>
              </a:rPr>
              <a:t>NDWI Calculation:  </a:t>
            </a:r>
            <a:r>
              <a:rPr lang="en-US" sz="2914">
                <a:solidFill>
                  <a:srgbClr val="FFFFFF"/>
                </a:solidFill>
                <a:latin typeface="Open Sans"/>
              </a:rPr>
              <a:t>The Normalized Difference Water Index (NDWI) is used to identify water bodies. NDWI is calculated using the green (B3) and near infrared (B8) bands of Sentinel-2. The formula for NDWI is:</a:t>
            </a:r>
          </a:p>
          <a:p>
            <a:pPr algn="l">
              <a:lnSpc>
                <a:spcPts val="4080"/>
              </a:lnSpc>
            </a:pPr>
          </a:p>
          <a:p>
            <a:pPr algn="l" marL="629275" indent="-314637" lvl="1">
              <a:lnSpc>
                <a:spcPts val="4080"/>
              </a:lnSpc>
              <a:buFont typeface="Arial"/>
              <a:buChar char="•"/>
            </a:pPr>
            <a:r>
              <a:rPr lang="en-US" sz="2914">
                <a:solidFill>
                  <a:srgbClr val="FFFFFF"/>
                </a:solidFill>
                <a:latin typeface="Open Sans"/>
              </a:rPr>
              <a:t> NDWI = (NIR - Green) / (NIR + Green)</a:t>
            </a:r>
          </a:p>
          <a:p>
            <a:pPr algn="l">
              <a:lnSpc>
                <a:spcPts val="3497"/>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79205" y="-106304"/>
            <a:ext cx="18847205" cy="10588702"/>
          </a:xfrm>
          <a:custGeom>
            <a:avLst/>
            <a:gdLst/>
            <a:ahLst/>
            <a:cxnLst/>
            <a:rect r="r" b="b" t="t" l="l"/>
            <a:pathLst>
              <a:path h="10588702" w="18847205">
                <a:moveTo>
                  <a:pt x="0" y="0"/>
                </a:moveTo>
                <a:lnTo>
                  <a:pt x="18847205" y="0"/>
                </a:lnTo>
                <a:lnTo>
                  <a:pt x="18847205" y="10588702"/>
                </a:lnTo>
                <a:lnTo>
                  <a:pt x="0" y="105887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195398"/>
            <a:ext cx="2779205" cy="10287000"/>
            <a:chOff x="0" y="0"/>
            <a:chExt cx="778059" cy="2879921"/>
          </a:xfrm>
        </p:grpSpPr>
        <p:sp>
          <p:nvSpPr>
            <p:cNvPr name="Freeform 4" id="4"/>
            <p:cNvSpPr/>
            <p:nvPr/>
          </p:nvSpPr>
          <p:spPr>
            <a:xfrm flipH="false" flipV="false" rot="0">
              <a:off x="0" y="0"/>
              <a:ext cx="778059" cy="2879921"/>
            </a:xfrm>
            <a:custGeom>
              <a:avLst/>
              <a:gdLst/>
              <a:ahLst/>
              <a:cxnLst/>
              <a:rect r="r" b="b" t="t" l="l"/>
              <a:pathLst>
                <a:path h="2879921" w="778059">
                  <a:moveTo>
                    <a:pt x="0" y="0"/>
                  </a:moveTo>
                  <a:lnTo>
                    <a:pt x="778059" y="0"/>
                  </a:lnTo>
                  <a:lnTo>
                    <a:pt x="778059" y="2879921"/>
                  </a:lnTo>
                  <a:lnTo>
                    <a:pt x="0" y="2879921"/>
                  </a:lnTo>
                  <a:close/>
                </a:path>
              </a:pathLst>
            </a:custGeom>
            <a:solidFill>
              <a:srgbClr val="18355D">
                <a:alpha val="91765"/>
              </a:srgbClr>
            </a:solidFill>
          </p:spPr>
        </p:sp>
        <p:sp>
          <p:nvSpPr>
            <p:cNvPr name="TextBox 5" id="5"/>
            <p:cNvSpPr txBox="true"/>
            <p:nvPr/>
          </p:nvSpPr>
          <p:spPr>
            <a:xfrm>
              <a:off x="0" y="-9525"/>
              <a:ext cx="778059" cy="2889446"/>
            </a:xfrm>
            <a:prstGeom prst="rect">
              <a:avLst/>
            </a:prstGeom>
          </p:spPr>
          <p:txBody>
            <a:bodyPr anchor="ctr" rtlCol="false" tIns="47791" lIns="47791" bIns="47791" rIns="47791"/>
            <a:lstStyle/>
            <a:p>
              <a:pPr algn="ctr">
                <a:lnSpc>
                  <a:spcPts val="2690"/>
                </a:lnSpc>
              </a:pPr>
            </a:p>
          </p:txBody>
        </p:sp>
      </p:grpSp>
      <p:sp>
        <p:nvSpPr>
          <p:cNvPr name="Freeform 6" id="6"/>
          <p:cNvSpPr/>
          <p:nvPr/>
        </p:nvSpPr>
        <p:spPr>
          <a:xfrm flipH="false" flipV="false" rot="0">
            <a:off x="-1566119" y="-2399114"/>
            <a:ext cx="4345324" cy="4345324"/>
          </a:xfrm>
          <a:custGeom>
            <a:avLst/>
            <a:gdLst/>
            <a:ahLst/>
            <a:cxnLst/>
            <a:rect r="r" b="b" t="t" l="l"/>
            <a:pathLst>
              <a:path h="4345324" w="4345324">
                <a:moveTo>
                  <a:pt x="0" y="0"/>
                </a:moveTo>
                <a:lnTo>
                  <a:pt x="4345324" y="0"/>
                </a:lnTo>
                <a:lnTo>
                  <a:pt x="4345324" y="4345324"/>
                </a:lnTo>
                <a:lnTo>
                  <a:pt x="0" y="43453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3018234" y="678713"/>
            <a:ext cx="15052637" cy="8824799"/>
          </a:xfrm>
          <a:prstGeom prst="rect">
            <a:avLst/>
          </a:prstGeom>
        </p:spPr>
        <p:txBody>
          <a:bodyPr anchor="t" rtlCol="false" tIns="0" lIns="0" bIns="0" rIns="0">
            <a:spAutoFit/>
          </a:bodyPr>
          <a:lstStyle/>
          <a:p>
            <a:pPr algn="l">
              <a:lnSpc>
                <a:spcPts val="4716"/>
              </a:lnSpc>
            </a:pPr>
            <a:r>
              <a:rPr lang="en-US" sz="3023">
                <a:solidFill>
                  <a:srgbClr val="FFFFFF"/>
                </a:solidFill>
                <a:latin typeface="Open Sans Bold"/>
              </a:rPr>
              <a:t>4. Water Threshold Definition:</a:t>
            </a:r>
            <a:r>
              <a:rPr lang="en-US" sz="3023">
                <a:solidFill>
                  <a:srgbClr val="FFFFFF"/>
                </a:solidFill>
                <a:latin typeface="Open Sans"/>
              </a:rPr>
              <a:t> A threshold value of 0.3 is used to classify pixels as water. Pixels with NDWI values greater than 0.3 is classified as water bodies.</a:t>
            </a:r>
          </a:p>
          <a:p>
            <a:pPr algn="l">
              <a:lnSpc>
                <a:spcPts val="4716"/>
              </a:lnSpc>
            </a:pPr>
          </a:p>
          <a:p>
            <a:pPr algn="l">
              <a:lnSpc>
                <a:spcPts val="4716"/>
              </a:lnSpc>
            </a:pPr>
            <a:r>
              <a:rPr lang="en-US" sz="3023">
                <a:solidFill>
                  <a:srgbClr val="FFFFFF"/>
                </a:solidFill>
                <a:latin typeface="Open Sans"/>
              </a:rPr>
              <a:t>5. </a:t>
            </a:r>
            <a:r>
              <a:rPr lang="en-US" sz="3023">
                <a:solidFill>
                  <a:srgbClr val="FFFFFF"/>
                </a:solidFill>
                <a:latin typeface="Open Sans Bold"/>
              </a:rPr>
              <a:t>Water Mask Generation:</a:t>
            </a:r>
            <a:r>
              <a:rPr lang="en-US" sz="3023">
                <a:solidFill>
                  <a:srgbClr val="FFFFFF"/>
                </a:solidFill>
                <a:latin typeface="Open Sans"/>
              </a:rPr>
              <a:t> For each image, a binary water mask is generated where pixels exceeding the NDWI threshold is mark as water, and others as land.</a:t>
            </a:r>
          </a:p>
          <a:p>
            <a:pPr algn="l">
              <a:lnSpc>
                <a:spcPts val="4716"/>
              </a:lnSpc>
            </a:pPr>
          </a:p>
          <a:p>
            <a:pPr algn="l">
              <a:lnSpc>
                <a:spcPts val="4716"/>
              </a:lnSpc>
            </a:pPr>
            <a:r>
              <a:rPr lang="en-US" sz="3023">
                <a:solidFill>
                  <a:srgbClr val="FFFFFF"/>
                </a:solidFill>
                <a:latin typeface="Open Sans"/>
              </a:rPr>
              <a:t>6. </a:t>
            </a:r>
            <a:r>
              <a:rPr lang="en-US" sz="3023">
                <a:solidFill>
                  <a:srgbClr val="FFFFFF"/>
                </a:solidFill>
                <a:latin typeface="Open Sans Bold"/>
              </a:rPr>
              <a:t>Water Pixel Count: </a:t>
            </a:r>
            <a:r>
              <a:rPr lang="en-US" sz="3023">
                <a:solidFill>
                  <a:srgbClr val="FFFFFF"/>
                </a:solidFill>
                <a:latin typeface="Open Sans"/>
              </a:rPr>
              <a:t>The total number of water pixels is counted for each image within the AOI using a regional reduction operation.</a:t>
            </a:r>
          </a:p>
          <a:p>
            <a:pPr algn="l">
              <a:lnSpc>
                <a:spcPts val="4716"/>
              </a:lnSpc>
            </a:pPr>
          </a:p>
          <a:p>
            <a:pPr algn="l">
              <a:lnSpc>
                <a:spcPts val="4716"/>
              </a:lnSpc>
            </a:pPr>
            <a:r>
              <a:rPr lang="en-US" sz="3023">
                <a:solidFill>
                  <a:srgbClr val="FFFFFF"/>
                </a:solidFill>
                <a:latin typeface="Open Sans"/>
              </a:rPr>
              <a:t>7. </a:t>
            </a:r>
            <a:r>
              <a:rPr lang="en-US" sz="3023">
                <a:solidFill>
                  <a:srgbClr val="FFFFFF"/>
                </a:solidFill>
                <a:latin typeface="Open Sans Bold"/>
              </a:rPr>
              <a:t>Water Area Calculation:</a:t>
            </a:r>
            <a:r>
              <a:rPr lang="en-US" sz="3023">
                <a:solidFill>
                  <a:srgbClr val="FFFFFF"/>
                </a:solidFill>
                <a:latin typeface="Open Sans"/>
              </a:rPr>
              <a:t> The pixel count is multiply by the area of each Sentinel-2 pixel (10m x 10m) to convert the count to actual water surface area.</a:t>
            </a:r>
          </a:p>
          <a:p>
            <a:pPr algn="l">
              <a:lnSpc>
                <a:spcPts val="4716"/>
              </a:lnSpc>
            </a:pPr>
          </a:p>
          <a:p>
            <a:pPr algn="l">
              <a:lnSpc>
                <a:spcPts val="4716"/>
              </a:lnSpc>
            </a:pPr>
            <a:r>
              <a:rPr lang="en-US" sz="3023">
                <a:solidFill>
                  <a:srgbClr val="FFFFFF"/>
                </a:solidFill>
                <a:latin typeface="Open Sans"/>
              </a:rPr>
              <a:t>8.</a:t>
            </a:r>
            <a:r>
              <a:rPr lang="en-US" sz="3023">
                <a:solidFill>
                  <a:srgbClr val="FFFFFF"/>
                </a:solidFill>
                <a:latin typeface="Open Sans"/>
              </a:rPr>
              <a:t>T</a:t>
            </a:r>
            <a:r>
              <a:rPr lang="en-US" sz="3023">
                <a:solidFill>
                  <a:srgbClr val="FFFFFF"/>
                </a:solidFill>
                <a:latin typeface="Open Sans Bold"/>
              </a:rPr>
              <a:t>otal Water Area:</a:t>
            </a:r>
            <a:r>
              <a:rPr lang="en-US" sz="3023">
                <a:solidFill>
                  <a:srgbClr val="FFFFFF"/>
                </a:solidFill>
                <a:latin typeface="Open Sans"/>
              </a:rPr>
              <a:t> Water area estimates for each image within the specified period is sum up to obtain the total water surface area for the Spring-Summer periods of 2022 and 2023.</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79205" y="-106304"/>
            <a:ext cx="18847205" cy="10588702"/>
          </a:xfrm>
          <a:custGeom>
            <a:avLst/>
            <a:gdLst/>
            <a:ahLst/>
            <a:cxnLst/>
            <a:rect r="r" b="b" t="t" l="l"/>
            <a:pathLst>
              <a:path h="10588702" w="18847205">
                <a:moveTo>
                  <a:pt x="0" y="0"/>
                </a:moveTo>
                <a:lnTo>
                  <a:pt x="18847205" y="0"/>
                </a:lnTo>
                <a:lnTo>
                  <a:pt x="18847205" y="10588702"/>
                </a:lnTo>
                <a:lnTo>
                  <a:pt x="0" y="105887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0"/>
            <a:ext cx="2779205" cy="10287000"/>
            <a:chOff x="0" y="0"/>
            <a:chExt cx="778059" cy="2879921"/>
          </a:xfrm>
        </p:grpSpPr>
        <p:sp>
          <p:nvSpPr>
            <p:cNvPr name="Freeform 4" id="4"/>
            <p:cNvSpPr/>
            <p:nvPr/>
          </p:nvSpPr>
          <p:spPr>
            <a:xfrm flipH="false" flipV="false" rot="0">
              <a:off x="0" y="0"/>
              <a:ext cx="778059" cy="2879921"/>
            </a:xfrm>
            <a:custGeom>
              <a:avLst/>
              <a:gdLst/>
              <a:ahLst/>
              <a:cxnLst/>
              <a:rect r="r" b="b" t="t" l="l"/>
              <a:pathLst>
                <a:path h="2879921" w="778059">
                  <a:moveTo>
                    <a:pt x="0" y="0"/>
                  </a:moveTo>
                  <a:lnTo>
                    <a:pt x="778059" y="0"/>
                  </a:lnTo>
                  <a:lnTo>
                    <a:pt x="778059" y="2879921"/>
                  </a:lnTo>
                  <a:lnTo>
                    <a:pt x="0" y="2879921"/>
                  </a:lnTo>
                  <a:close/>
                </a:path>
              </a:pathLst>
            </a:custGeom>
            <a:solidFill>
              <a:srgbClr val="18355D">
                <a:alpha val="91765"/>
              </a:srgbClr>
            </a:solidFill>
          </p:spPr>
        </p:sp>
        <p:sp>
          <p:nvSpPr>
            <p:cNvPr name="TextBox 5" id="5"/>
            <p:cNvSpPr txBox="true"/>
            <p:nvPr/>
          </p:nvSpPr>
          <p:spPr>
            <a:xfrm>
              <a:off x="0" y="-9525"/>
              <a:ext cx="778059" cy="2889446"/>
            </a:xfrm>
            <a:prstGeom prst="rect">
              <a:avLst/>
            </a:prstGeom>
          </p:spPr>
          <p:txBody>
            <a:bodyPr anchor="ctr" rtlCol="false" tIns="47791" lIns="47791" bIns="47791" rIns="47791"/>
            <a:lstStyle/>
            <a:p>
              <a:pPr algn="ctr">
                <a:lnSpc>
                  <a:spcPts val="2690"/>
                </a:lnSpc>
              </a:pPr>
            </a:p>
          </p:txBody>
        </p:sp>
      </p:grpSp>
      <p:sp>
        <p:nvSpPr>
          <p:cNvPr name="Freeform 6" id="6"/>
          <p:cNvSpPr/>
          <p:nvPr/>
        </p:nvSpPr>
        <p:spPr>
          <a:xfrm flipH="false" flipV="false" rot="0">
            <a:off x="-1566119" y="-2399114"/>
            <a:ext cx="4345324" cy="4345324"/>
          </a:xfrm>
          <a:custGeom>
            <a:avLst/>
            <a:gdLst/>
            <a:ahLst/>
            <a:cxnLst/>
            <a:rect r="r" b="b" t="t" l="l"/>
            <a:pathLst>
              <a:path h="4345324" w="4345324">
                <a:moveTo>
                  <a:pt x="0" y="0"/>
                </a:moveTo>
                <a:lnTo>
                  <a:pt x="4345324" y="0"/>
                </a:lnTo>
                <a:lnTo>
                  <a:pt x="4345324" y="4345324"/>
                </a:lnTo>
                <a:lnTo>
                  <a:pt x="0" y="43453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3042567" y="351146"/>
            <a:ext cx="14847403" cy="1068208"/>
          </a:xfrm>
          <a:prstGeom prst="rect">
            <a:avLst/>
          </a:prstGeom>
        </p:spPr>
        <p:txBody>
          <a:bodyPr anchor="t" rtlCol="false" tIns="0" lIns="0" bIns="0" rIns="0">
            <a:spAutoFit/>
          </a:bodyPr>
          <a:lstStyle/>
          <a:p>
            <a:pPr algn="l" marL="0" indent="0" lvl="0">
              <a:lnSpc>
                <a:spcPts val="7965"/>
              </a:lnSpc>
              <a:spcBef>
                <a:spcPct val="0"/>
              </a:spcBef>
            </a:pPr>
            <a:r>
              <a:rPr lang="en-US" sz="5771" spc="202">
                <a:solidFill>
                  <a:srgbClr val="FFFFFF"/>
                </a:solidFill>
                <a:latin typeface="Codec Pro ExtraBold"/>
              </a:rPr>
              <a:t>Task 2: Comparative Analysis.</a:t>
            </a:r>
          </a:p>
        </p:txBody>
      </p:sp>
      <p:sp>
        <p:nvSpPr>
          <p:cNvPr name="TextBox 8" id="8"/>
          <p:cNvSpPr txBox="true"/>
          <p:nvPr/>
        </p:nvSpPr>
        <p:spPr>
          <a:xfrm rot="0">
            <a:off x="3042567" y="1195387"/>
            <a:ext cx="14847403" cy="8046145"/>
          </a:xfrm>
          <a:prstGeom prst="rect">
            <a:avLst/>
          </a:prstGeom>
        </p:spPr>
        <p:txBody>
          <a:bodyPr anchor="t" rtlCol="false" tIns="0" lIns="0" bIns="0" rIns="0">
            <a:spAutoFit/>
          </a:bodyPr>
          <a:lstStyle/>
          <a:p>
            <a:pPr algn="l">
              <a:lnSpc>
                <a:spcPts val="5392"/>
              </a:lnSpc>
            </a:pPr>
          </a:p>
          <a:p>
            <a:pPr algn="l">
              <a:lnSpc>
                <a:spcPts val="5392"/>
              </a:lnSpc>
            </a:pPr>
            <a:r>
              <a:rPr lang="en-US" sz="2914">
                <a:solidFill>
                  <a:srgbClr val="FFFFFF"/>
                </a:solidFill>
                <a:latin typeface="Open Sans Bold"/>
              </a:rPr>
              <a:t>Objective:</a:t>
            </a:r>
          </a:p>
          <a:p>
            <a:pPr algn="l">
              <a:lnSpc>
                <a:spcPts val="5392"/>
              </a:lnSpc>
            </a:pPr>
            <a:r>
              <a:rPr lang="en-US" sz="2914">
                <a:solidFill>
                  <a:srgbClr val="FFFFFF"/>
                </a:solidFill>
                <a:latin typeface="Open Sans"/>
              </a:rPr>
              <a:t>To compare the water surface areas calculated for the Spring-Summer periods of 2022 and 2023.</a:t>
            </a:r>
          </a:p>
          <a:p>
            <a:pPr algn="l">
              <a:lnSpc>
                <a:spcPts val="5392"/>
              </a:lnSpc>
            </a:pPr>
          </a:p>
          <a:p>
            <a:pPr algn="l">
              <a:lnSpc>
                <a:spcPts val="5392"/>
              </a:lnSpc>
            </a:pPr>
            <a:r>
              <a:rPr lang="en-US" sz="2914">
                <a:solidFill>
                  <a:srgbClr val="FFFFFF"/>
                </a:solidFill>
                <a:latin typeface="Open Sans Bold"/>
              </a:rPr>
              <a:t>Methodology</a:t>
            </a:r>
            <a:r>
              <a:rPr lang="en-US" sz="2914">
                <a:solidFill>
                  <a:srgbClr val="FFFFFF"/>
                </a:solidFill>
                <a:latin typeface="Open Sans"/>
              </a:rPr>
              <a:t>:</a:t>
            </a:r>
          </a:p>
          <a:p>
            <a:pPr algn="l">
              <a:lnSpc>
                <a:spcPts val="5392"/>
              </a:lnSpc>
            </a:pPr>
            <a:r>
              <a:rPr lang="en-US" sz="2914">
                <a:solidFill>
                  <a:srgbClr val="FFFFFF"/>
                </a:solidFill>
                <a:latin typeface="Open Sans"/>
              </a:rPr>
              <a:t>1.  </a:t>
            </a:r>
            <a:r>
              <a:rPr lang="en-US" sz="2914">
                <a:solidFill>
                  <a:srgbClr val="FFFFFF"/>
                </a:solidFill>
                <a:latin typeface="Open Sans"/>
              </a:rPr>
              <a:t>C</a:t>
            </a:r>
            <a:r>
              <a:rPr lang="en-US" sz="2914">
                <a:solidFill>
                  <a:srgbClr val="FFFFFF"/>
                </a:solidFill>
                <a:latin typeface="Open Sans Bold"/>
              </a:rPr>
              <a:t>alculate Statistics:</a:t>
            </a:r>
            <a:r>
              <a:rPr lang="en-US" sz="2914">
                <a:solidFill>
                  <a:srgbClr val="FFFFFF"/>
                </a:solidFill>
                <a:latin typeface="Open Sans"/>
              </a:rPr>
              <a:t> Statistical measures are computed, including mean, variance, minimum, maximum, and histogram of the water areas for the periods of interest.</a:t>
            </a:r>
          </a:p>
          <a:p>
            <a:pPr algn="l">
              <a:lnSpc>
                <a:spcPts val="5392"/>
              </a:lnSpc>
            </a:pPr>
          </a:p>
          <a:p>
            <a:pPr algn="l">
              <a:lnSpc>
                <a:spcPts val="5392"/>
              </a:lnSpc>
            </a:pPr>
            <a:r>
              <a:rPr lang="en-US" sz="2914">
                <a:solidFill>
                  <a:srgbClr val="FFFFFF"/>
                </a:solidFill>
                <a:latin typeface="Open Sans"/>
              </a:rPr>
              <a:t>2.  </a:t>
            </a:r>
            <a:r>
              <a:rPr lang="en-US" sz="2914">
                <a:solidFill>
                  <a:srgbClr val="FFFFFF"/>
                </a:solidFill>
                <a:latin typeface="Open Sans Bold"/>
              </a:rPr>
              <a:t>Visualize Results:</a:t>
            </a:r>
            <a:r>
              <a:rPr lang="en-US" sz="2914">
                <a:solidFill>
                  <a:srgbClr val="FFFFFF"/>
                </a:solidFill>
                <a:latin typeface="Open Sans"/>
              </a:rPr>
              <a:t> The water area time series for 2022 and 2023 is visualized using bar charts, and a combined line chart was created to facilitate comparison.</a:t>
            </a:r>
          </a:p>
          <a:p>
            <a:pPr algn="l">
              <a:lnSpc>
                <a:spcPts val="5392"/>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000.0000" end="0.0000"/>
                </p14:media>
              </p:ext>
            </p:extLst>
          </p:nvPr>
        </p:nvPicPr>
        <p:blipFill>
          <a:blip r:embed="rId2"/>
          <a:srcRect l="6806" t="0" r="6530" b="13621"/>
          <a:stretch>
            <a:fillRect/>
          </a:stretch>
        </p:blipFill>
        <p:spPr>
          <a:xfrm flipH="false" flipV="false">
            <a:off x="0" y="0"/>
            <a:ext cx="18288000" cy="10287000"/>
          </a:xfrm>
          <a:prstGeom prst="rect">
            <a:avLst/>
          </a:prstGeom>
        </p:spPr>
      </p:pic>
      <p:sp>
        <p:nvSpPr>
          <p:cNvPr name="Freeform 3" id="3"/>
          <p:cNvSpPr/>
          <p:nvPr/>
        </p:nvSpPr>
        <p:spPr>
          <a:xfrm flipH="false" flipV="false" rot="0">
            <a:off x="97869" y="1488205"/>
            <a:ext cx="17990952" cy="8528251"/>
          </a:xfrm>
          <a:custGeom>
            <a:avLst/>
            <a:gdLst/>
            <a:ahLst/>
            <a:cxnLst/>
            <a:rect r="r" b="b" t="t" l="l"/>
            <a:pathLst>
              <a:path h="8528251" w="17990952">
                <a:moveTo>
                  <a:pt x="0" y="0"/>
                </a:moveTo>
                <a:lnTo>
                  <a:pt x="17990952" y="0"/>
                </a:lnTo>
                <a:lnTo>
                  <a:pt x="17990952" y="8528251"/>
                </a:lnTo>
                <a:lnTo>
                  <a:pt x="0" y="8528251"/>
                </a:lnTo>
                <a:lnTo>
                  <a:pt x="0" y="0"/>
                </a:lnTo>
                <a:close/>
              </a:path>
            </a:pathLst>
          </a:custGeom>
          <a:blipFill>
            <a:blip r:embed="rId5"/>
            <a:stretch>
              <a:fillRect l="0" t="-11048" r="0" b="-1461"/>
            </a:stretch>
          </a:blipFill>
        </p:spPr>
      </p:sp>
      <p:sp>
        <p:nvSpPr>
          <p:cNvPr name="TextBox 4" id="4"/>
          <p:cNvSpPr txBox="true"/>
          <p:nvPr/>
        </p:nvSpPr>
        <p:spPr>
          <a:xfrm rot="0">
            <a:off x="1028700" y="212202"/>
            <a:ext cx="16031626" cy="959870"/>
          </a:xfrm>
          <a:prstGeom prst="rect">
            <a:avLst/>
          </a:prstGeom>
        </p:spPr>
        <p:txBody>
          <a:bodyPr anchor="t" rtlCol="false" tIns="0" lIns="0" bIns="0" rIns="0">
            <a:spAutoFit/>
          </a:bodyPr>
          <a:lstStyle/>
          <a:p>
            <a:pPr algn="ctr" marL="0" indent="0" lvl="0">
              <a:lnSpc>
                <a:spcPts val="6906"/>
              </a:lnSpc>
              <a:spcBef>
                <a:spcPct val="0"/>
              </a:spcBef>
            </a:pPr>
            <a:r>
              <a:rPr lang="en-US" sz="5803">
                <a:solidFill>
                  <a:srgbClr val="FFFFFF"/>
                </a:solidFill>
                <a:latin typeface="Horizon"/>
              </a:rPr>
              <a:t>CODE OUTPUT AND MAP</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000.0000" end="0.0000"/>
                </p14:media>
              </p:ext>
            </p:extLst>
          </p:nvPr>
        </p:nvPicPr>
        <p:blipFill>
          <a:blip r:embed="rId2"/>
          <a:srcRect l="6806" t="0" r="6530" b="13621"/>
          <a:stretch>
            <a:fillRect/>
          </a:stretch>
        </p:blipFill>
        <p:spPr>
          <a:xfrm flipH="false" flipV="false">
            <a:off x="0" y="0"/>
            <a:ext cx="18288000" cy="10287000"/>
          </a:xfrm>
          <a:prstGeom prst="rect">
            <a:avLst/>
          </a:prstGeom>
        </p:spPr>
      </p:pic>
      <p:sp>
        <p:nvSpPr>
          <p:cNvPr name="Freeform 3" id="3"/>
          <p:cNvSpPr/>
          <p:nvPr/>
        </p:nvSpPr>
        <p:spPr>
          <a:xfrm flipH="false" flipV="false" rot="0">
            <a:off x="168634" y="1086347"/>
            <a:ext cx="17751759" cy="8351487"/>
          </a:xfrm>
          <a:custGeom>
            <a:avLst/>
            <a:gdLst/>
            <a:ahLst/>
            <a:cxnLst/>
            <a:rect r="r" b="b" t="t" l="l"/>
            <a:pathLst>
              <a:path h="8351487" w="17751759">
                <a:moveTo>
                  <a:pt x="0" y="0"/>
                </a:moveTo>
                <a:lnTo>
                  <a:pt x="17751759" y="0"/>
                </a:lnTo>
                <a:lnTo>
                  <a:pt x="17751759" y="8351488"/>
                </a:lnTo>
                <a:lnTo>
                  <a:pt x="0" y="8351488"/>
                </a:lnTo>
                <a:lnTo>
                  <a:pt x="0" y="0"/>
                </a:lnTo>
                <a:close/>
              </a:path>
            </a:pathLst>
          </a:custGeom>
          <a:blipFill>
            <a:blip r:embed="rId5"/>
            <a:stretch>
              <a:fillRect l="0" t="-1046" r="0" b="-97"/>
            </a:stretch>
          </a:blipFill>
        </p:spPr>
      </p:sp>
      <p:sp>
        <p:nvSpPr>
          <p:cNvPr name="TextBox 4" id="4"/>
          <p:cNvSpPr txBox="true"/>
          <p:nvPr/>
        </p:nvSpPr>
        <p:spPr>
          <a:xfrm rot="0">
            <a:off x="1028700" y="126477"/>
            <a:ext cx="16031626" cy="959870"/>
          </a:xfrm>
          <a:prstGeom prst="rect">
            <a:avLst/>
          </a:prstGeom>
        </p:spPr>
        <p:txBody>
          <a:bodyPr anchor="t" rtlCol="false" tIns="0" lIns="0" bIns="0" rIns="0">
            <a:spAutoFit/>
          </a:bodyPr>
          <a:lstStyle/>
          <a:p>
            <a:pPr algn="ctr" marL="0" indent="0" lvl="0">
              <a:lnSpc>
                <a:spcPts val="6906"/>
              </a:lnSpc>
              <a:spcBef>
                <a:spcPct val="0"/>
              </a:spcBef>
            </a:pPr>
            <a:r>
              <a:rPr lang="en-US" sz="5803">
                <a:solidFill>
                  <a:srgbClr val="FFFFFF"/>
                </a:solidFill>
                <a:latin typeface="Horizon"/>
              </a:rPr>
              <a:t>CODE OUTPUT AND MAP</a:t>
            </a:r>
          </a:p>
        </p:txBody>
      </p:sp>
    </p:spTree>
  </p:cSld>
  <p:clrMapOvr>
    <a:masterClrMapping/>
  </p:clrMapOvr>
  <p:transition spd="slow">
    <p:fade/>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DAGIMghH6Bo</dc:identifier>
  <dcterms:modified xsi:type="dcterms:W3CDTF">2011-08-01T06:04:30Z</dcterms:modified>
  <cp:revision>1</cp:revision>
  <dc:title>The Planet Earth</dc:title>
</cp:coreProperties>
</file>

<file path=docProps/thumbnail.jpeg>
</file>